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9"/>
  </p:notesMasterIdLst>
  <p:sldIdLst>
    <p:sldId id="398" r:id="rId2"/>
    <p:sldId id="257" r:id="rId3"/>
    <p:sldId id="258" r:id="rId4"/>
    <p:sldId id="259" r:id="rId5"/>
    <p:sldId id="399" r:id="rId6"/>
    <p:sldId id="260" r:id="rId7"/>
    <p:sldId id="400" r:id="rId8"/>
    <p:sldId id="401" r:id="rId9"/>
    <p:sldId id="402" r:id="rId10"/>
    <p:sldId id="262" r:id="rId11"/>
    <p:sldId id="264" r:id="rId12"/>
    <p:sldId id="409" r:id="rId13"/>
    <p:sldId id="410" r:id="rId14"/>
    <p:sldId id="403" r:id="rId15"/>
    <p:sldId id="405" r:id="rId16"/>
    <p:sldId id="407" r:id="rId17"/>
    <p:sldId id="404" r:id="rId18"/>
    <p:sldId id="408" r:id="rId19"/>
    <p:sldId id="406" r:id="rId20"/>
    <p:sldId id="413" r:id="rId21"/>
    <p:sldId id="414" r:id="rId22"/>
    <p:sldId id="415" r:id="rId23"/>
    <p:sldId id="266" r:id="rId24"/>
    <p:sldId id="416" r:id="rId25"/>
    <p:sldId id="417" r:id="rId26"/>
    <p:sldId id="418" r:id="rId27"/>
    <p:sldId id="419" r:id="rId28"/>
    <p:sldId id="411" r:id="rId29"/>
    <p:sldId id="421" r:id="rId30"/>
    <p:sldId id="422" r:id="rId31"/>
    <p:sldId id="423" r:id="rId32"/>
    <p:sldId id="424" r:id="rId33"/>
    <p:sldId id="425" r:id="rId34"/>
    <p:sldId id="426" r:id="rId35"/>
    <p:sldId id="428" r:id="rId36"/>
    <p:sldId id="429" r:id="rId37"/>
    <p:sldId id="430" r:id="rId38"/>
    <p:sldId id="431" r:id="rId39"/>
    <p:sldId id="432" r:id="rId40"/>
    <p:sldId id="427" r:id="rId41"/>
    <p:sldId id="433" r:id="rId42"/>
    <p:sldId id="434" r:id="rId43"/>
    <p:sldId id="435" r:id="rId44"/>
    <p:sldId id="436" r:id="rId45"/>
    <p:sldId id="437" r:id="rId46"/>
    <p:sldId id="438" r:id="rId47"/>
    <p:sldId id="448" r:id="rId48"/>
    <p:sldId id="449" r:id="rId49"/>
    <p:sldId id="450" r:id="rId50"/>
    <p:sldId id="451" r:id="rId51"/>
    <p:sldId id="455" r:id="rId52"/>
    <p:sldId id="452" r:id="rId53"/>
    <p:sldId id="453" r:id="rId54"/>
    <p:sldId id="454" r:id="rId55"/>
    <p:sldId id="458" r:id="rId56"/>
    <p:sldId id="459" r:id="rId57"/>
    <p:sldId id="509" r:id="rId58"/>
    <p:sldId id="460" r:id="rId59"/>
    <p:sldId id="439" r:id="rId60"/>
    <p:sldId id="443" r:id="rId61"/>
    <p:sldId id="440" r:id="rId62"/>
    <p:sldId id="441" r:id="rId63"/>
    <p:sldId id="442" r:id="rId64"/>
    <p:sldId id="444" r:id="rId65"/>
    <p:sldId id="445" r:id="rId66"/>
    <p:sldId id="446" r:id="rId67"/>
    <p:sldId id="464" r:id="rId68"/>
    <p:sldId id="461" r:id="rId69"/>
    <p:sldId id="462" r:id="rId70"/>
    <p:sldId id="447" r:id="rId71"/>
    <p:sldId id="457" r:id="rId72"/>
    <p:sldId id="463" r:id="rId73"/>
    <p:sldId id="465" r:id="rId74"/>
    <p:sldId id="466" r:id="rId75"/>
    <p:sldId id="467" r:id="rId76"/>
    <p:sldId id="468" r:id="rId77"/>
    <p:sldId id="469" r:id="rId78"/>
    <p:sldId id="267" r:id="rId79"/>
    <p:sldId id="472" r:id="rId80"/>
    <p:sldId id="473" r:id="rId81"/>
    <p:sldId id="474" r:id="rId82"/>
    <p:sldId id="475" r:id="rId83"/>
    <p:sldId id="476" r:id="rId84"/>
    <p:sldId id="470" r:id="rId85"/>
    <p:sldId id="269" r:id="rId86"/>
    <p:sldId id="477" r:id="rId87"/>
    <p:sldId id="478" r:id="rId88"/>
    <p:sldId id="479" r:id="rId89"/>
    <p:sldId id="480" r:id="rId90"/>
    <p:sldId id="496" r:id="rId91"/>
    <p:sldId id="481" r:id="rId92"/>
    <p:sldId id="482" r:id="rId93"/>
    <p:sldId id="483" r:id="rId94"/>
    <p:sldId id="272" r:id="rId95"/>
    <p:sldId id="274" r:id="rId96"/>
    <p:sldId id="276" r:id="rId97"/>
    <p:sldId id="275" r:id="rId98"/>
    <p:sldId id="277" r:id="rId99"/>
    <p:sldId id="278" r:id="rId100"/>
    <p:sldId id="279" r:id="rId101"/>
    <p:sldId id="280" r:id="rId102"/>
    <p:sldId id="491" r:id="rId103"/>
    <p:sldId id="493" r:id="rId104"/>
    <p:sldId id="494" r:id="rId105"/>
    <p:sldId id="495" r:id="rId106"/>
    <p:sldId id="281" r:id="rId107"/>
    <p:sldId id="282" r:id="rId108"/>
    <p:sldId id="283" r:id="rId109"/>
    <p:sldId id="484" r:id="rId110"/>
    <p:sldId id="485" r:id="rId111"/>
    <p:sldId id="284" r:id="rId112"/>
    <p:sldId id="486" r:id="rId113"/>
    <p:sldId id="487" r:id="rId114"/>
    <p:sldId id="489" r:id="rId115"/>
    <p:sldId id="490" r:id="rId116"/>
    <p:sldId id="488" r:id="rId117"/>
    <p:sldId id="290" r:id="rId118"/>
    <p:sldId id="291" r:id="rId119"/>
    <p:sldId id="292" r:id="rId120"/>
    <p:sldId id="293" r:id="rId121"/>
    <p:sldId id="294" r:id="rId122"/>
    <p:sldId id="297" r:id="rId123"/>
    <p:sldId id="298" r:id="rId124"/>
    <p:sldId id="299" r:id="rId125"/>
    <p:sldId id="300" r:id="rId126"/>
    <p:sldId id="492" r:id="rId127"/>
    <p:sldId id="301" r:id="rId128"/>
    <p:sldId id="309" r:id="rId129"/>
    <p:sldId id="498" r:id="rId130"/>
    <p:sldId id="307" r:id="rId131"/>
    <p:sldId id="502" r:id="rId132"/>
    <p:sldId id="510" r:id="rId133"/>
    <p:sldId id="508" r:id="rId134"/>
    <p:sldId id="499" r:id="rId135"/>
    <p:sldId id="500" r:id="rId136"/>
    <p:sldId id="501" r:id="rId137"/>
    <p:sldId id="308" r:id="rId138"/>
    <p:sldId id="511" r:id="rId139"/>
    <p:sldId id="512" r:id="rId140"/>
    <p:sldId id="513" r:id="rId141"/>
    <p:sldId id="514" r:id="rId142"/>
    <p:sldId id="515" r:id="rId143"/>
    <p:sldId id="516" r:id="rId144"/>
    <p:sldId id="517" r:id="rId145"/>
    <p:sldId id="503" r:id="rId146"/>
    <p:sldId id="518" r:id="rId147"/>
    <p:sldId id="505" r:id="rId148"/>
    <p:sldId id="507" r:id="rId149"/>
    <p:sldId id="338" r:id="rId150"/>
    <p:sldId id="533" r:id="rId151"/>
    <p:sldId id="531" r:id="rId152"/>
    <p:sldId id="528" r:id="rId153"/>
    <p:sldId id="532" r:id="rId154"/>
    <p:sldId id="534" r:id="rId155"/>
    <p:sldId id="535" r:id="rId156"/>
    <p:sldId id="537" r:id="rId157"/>
    <p:sldId id="536" r:id="rId158"/>
    <p:sldId id="538" r:id="rId159"/>
    <p:sldId id="539" r:id="rId160"/>
    <p:sldId id="540" r:id="rId161"/>
    <p:sldId id="541" r:id="rId162"/>
    <p:sldId id="542" r:id="rId163"/>
    <p:sldId id="543" r:id="rId164"/>
    <p:sldId id="544" r:id="rId165"/>
    <p:sldId id="545" r:id="rId166"/>
    <p:sldId id="546" r:id="rId167"/>
    <p:sldId id="547" r:id="rId168"/>
    <p:sldId id="548" r:id="rId169"/>
    <p:sldId id="383" r:id="rId170"/>
    <p:sldId id="519" r:id="rId171"/>
    <p:sldId id="521" r:id="rId172"/>
    <p:sldId id="522" r:id="rId173"/>
    <p:sldId id="523" r:id="rId174"/>
    <p:sldId id="524" r:id="rId175"/>
    <p:sldId id="525" r:id="rId176"/>
    <p:sldId id="558" r:id="rId177"/>
    <p:sldId id="555" r:id="rId178"/>
    <p:sldId id="526" r:id="rId179"/>
    <p:sldId id="549" r:id="rId180"/>
    <p:sldId id="550" r:id="rId181"/>
    <p:sldId id="520" r:id="rId182"/>
    <p:sldId id="551" r:id="rId183"/>
    <p:sldId id="553" r:id="rId184"/>
    <p:sldId id="554" r:id="rId185"/>
    <p:sldId id="556" r:id="rId186"/>
    <p:sldId id="557" r:id="rId187"/>
    <p:sldId id="559" r:id="rId188"/>
    <p:sldId id="388" r:id="rId189"/>
    <p:sldId id="389" r:id="rId190"/>
    <p:sldId id="390" r:id="rId191"/>
    <p:sldId id="391" r:id="rId192"/>
    <p:sldId id="392" r:id="rId193"/>
    <p:sldId id="393" r:id="rId194"/>
    <p:sldId id="394" r:id="rId195"/>
    <p:sldId id="395" r:id="rId196"/>
    <p:sldId id="396" r:id="rId197"/>
    <p:sldId id="397" r:id="rId198"/>
  </p:sldIdLst>
  <p:sldSz cx="9144000" cy="6858000" type="screen4x3"/>
  <p:notesSz cx="6858000" cy="9144000"/>
  <p:embeddedFontLst>
    <p:embeddedFont>
      <p:font typeface="Arial Black" panose="020B0A04020102020204" pitchFamily="34" charset="0"/>
      <p:bold r:id="rId200"/>
    </p:embeddedFont>
    <p:embeddedFont>
      <p:font typeface="Arial Unicode MS" panose="020B0604020202020204" pitchFamily="34" charset="-128"/>
      <p:regular r:id="rId201"/>
    </p:embeddedFont>
    <p:embeddedFont>
      <p:font typeface="Calibri" panose="020F0502020204030204" pitchFamily="34" charset="0"/>
      <p:regular r:id="rId202"/>
      <p:bold r:id="rId203"/>
      <p:italic r:id="rId204"/>
      <p:boldItalic r:id="rId2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5" roundtripDataSignature="AMtx7miicb47GTMlw0SbyQ3SnqU6GLOg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5" autoAdjust="0"/>
    <p:restoredTop sz="94660"/>
  </p:normalViewPr>
  <p:slideViewPr>
    <p:cSldViewPr snapToGrid="0">
      <p:cViewPr varScale="1">
        <p:scale>
          <a:sx n="74" d="100"/>
          <a:sy n="74" d="100"/>
        </p:scale>
        <p:origin x="1248" y="90"/>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35" Type="http://customschemas.google.com/relationships/presentationmetadata" Target="meta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36"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font" Target="fonts/font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font" Target="fonts/font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font" Target="fonts/font3.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extLst>
      <p:ext uri="{BB962C8B-B14F-4D97-AF65-F5344CB8AC3E}">
        <p14:creationId xmlns:p14="http://schemas.microsoft.com/office/powerpoint/2010/main" val="2416613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smtClean="0">
                <a:solidFill>
                  <a:srgbClr val="000000"/>
                </a:solidFill>
                <a:latin typeface="Times New Roman"/>
                <a:ea typeface="Times New Roman"/>
                <a:cs typeface="Times New Roman"/>
                <a:sym typeface="Times New Roman"/>
              </a:rPr>
              <a:t>1</a:t>
            </a:fld>
            <a:endParaRPr lang="en-US"/>
          </a:p>
        </p:txBody>
      </p:sp>
    </p:spTree>
    <p:extLst>
      <p:ext uri="{BB962C8B-B14F-4D97-AF65-F5344CB8AC3E}">
        <p14:creationId xmlns:p14="http://schemas.microsoft.com/office/powerpoint/2010/main" val="2207667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0505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61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33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83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04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87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7496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607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4518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57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842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9281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45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423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58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89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817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377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83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546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13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5843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370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248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717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650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9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801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9398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9740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2508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89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291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709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3161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762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1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1" name="Google Shape;851;p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7108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944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76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1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122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98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542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0685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3691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374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172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4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4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4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5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5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Times New Roman"/>
              <a:buNone/>
              <a:defRPr sz="2000"/>
            </a:lvl1pPr>
            <a:lvl2pPr marL="914400" lvl="1" indent="-228600" algn="l">
              <a:spcBef>
                <a:spcPts val="360"/>
              </a:spcBef>
              <a:spcAft>
                <a:spcPts val="0"/>
              </a:spcAft>
              <a:buClr>
                <a:schemeClr val="dk1"/>
              </a:buClr>
              <a:buSzPts val="1800"/>
              <a:buFont typeface="Times New Roman"/>
              <a:buNone/>
              <a:defRPr sz="1800"/>
            </a:lvl2pPr>
            <a:lvl3pPr marL="1371600" lvl="2" indent="-228600" algn="l">
              <a:spcBef>
                <a:spcPts val="320"/>
              </a:spcBef>
              <a:spcAft>
                <a:spcPts val="0"/>
              </a:spcAft>
              <a:buClr>
                <a:schemeClr val="dk1"/>
              </a:buClr>
              <a:buSzPts val="1600"/>
              <a:buFont typeface="Times New Roman"/>
              <a:buNone/>
              <a:defRPr sz="1600"/>
            </a:lvl3pPr>
            <a:lvl4pPr marL="1828800" lvl="3" indent="-228600" algn="l">
              <a:spcBef>
                <a:spcPts val="280"/>
              </a:spcBef>
              <a:spcAft>
                <a:spcPts val="0"/>
              </a:spcAft>
              <a:buClr>
                <a:schemeClr val="dk1"/>
              </a:buClr>
              <a:buSzPts val="1400"/>
              <a:buFont typeface="Times New Roman"/>
              <a:buNone/>
              <a:defRPr sz="1400"/>
            </a:lvl4pPr>
            <a:lvl5pPr marL="2286000" lvl="4" indent="-228600" algn="l">
              <a:spcBef>
                <a:spcPts val="280"/>
              </a:spcBef>
              <a:spcAft>
                <a:spcPts val="0"/>
              </a:spcAft>
              <a:buClr>
                <a:schemeClr val="dk1"/>
              </a:buClr>
              <a:buSzPts val="1400"/>
              <a:buFont typeface="Times New Roman"/>
              <a:buNone/>
              <a:defRPr sz="1400"/>
            </a:lvl5pPr>
            <a:lvl6pPr marL="2743200" lvl="5" indent="-228600" algn="l">
              <a:spcBef>
                <a:spcPts val="280"/>
              </a:spcBef>
              <a:spcAft>
                <a:spcPts val="0"/>
              </a:spcAft>
              <a:buClr>
                <a:schemeClr val="dk1"/>
              </a:buClr>
              <a:buSzPts val="1400"/>
              <a:buFont typeface="Times New Roman"/>
              <a:buNone/>
              <a:defRPr sz="1400"/>
            </a:lvl6pPr>
            <a:lvl7pPr marL="3200400" lvl="6" indent="-228600" algn="l">
              <a:spcBef>
                <a:spcPts val="280"/>
              </a:spcBef>
              <a:spcAft>
                <a:spcPts val="0"/>
              </a:spcAft>
              <a:buClr>
                <a:schemeClr val="dk1"/>
              </a:buClr>
              <a:buSzPts val="1400"/>
              <a:buFont typeface="Times New Roman"/>
              <a:buNone/>
              <a:defRPr sz="1400"/>
            </a:lvl7pPr>
            <a:lvl8pPr marL="3657600" lvl="7" indent="-228600" algn="l">
              <a:spcBef>
                <a:spcPts val="280"/>
              </a:spcBef>
              <a:spcAft>
                <a:spcPts val="0"/>
              </a:spcAft>
              <a:buClr>
                <a:schemeClr val="dk1"/>
              </a:buClr>
              <a:buSzPts val="1400"/>
              <a:buFont typeface="Times New Roman"/>
              <a:buNone/>
              <a:defRPr sz="1400"/>
            </a:lvl8pPr>
            <a:lvl9pPr marL="4114800" lvl="8" indent="-228600" algn="l">
              <a:spcBef>
                <a:spcPts val="280"/>
              </a:spcBef>
              <a:spcAft>
                <a:spcPts val="0"/>
              </a:spcAft>
              <a:buClr>
                <a:schemeClr val="dk1"/>
              </a:buClr>
              <a:buSzPts val="1400"/>
              <a:buFont typeface="Times New Roman"/>
              <a:buNone/>
              <a:defRPr sz="1400"/>
            </a:lvl9pPr>
          </a:lstStyle>
          <a:p>
            <a:endParaRPr/>
          </a:p>
        </p:txBody>
      </p:sp>
      <p:sp>
        <p:nvSpPr>
          <p:cNvPr id="75" name="Google Shape;75;p15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5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5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dk1"/>
              </a:buClr>
              <a:buSzPts val="3200"/>
              <a:buFont typeface="Times New Roman"/>
              <a:buNone/>
              <a:defRPr/>
            </a:lvl1pPr>
            <a:lvl2pPr lvl="1" algn="ctr">
              <a:spcBef>
                <a:spcPts val="560"/>
              </a:spcBef>
              <a:spcAft>
                <a:spcPts val="0"/>
              </a:spcAft>
              <a:buClr>
                <a:schemeClr val="dk1"/>
              </a:buClr>
              <a:buSzPts val="2800"/>
              <a:buFont typeface="Times New Roman"/>
              <a:buNone/>
              <a:defRPr/>
            </a:lvl2pPr>
            <a:lvl3pPr lvl="2" algn="ctr">
              <a:spcBef>
                <a:spcPts val="480"/>
              </a:spcBef>
              <a:spcAft>
                <a:spcPts val="0"/>
              </a:spcAft>
              <a:buClr>
                <a:schemeClr val="dk1"/>
              </a:buClr>
              <a:buSzPts val="2400"/>
              <a:buFont typeface="Times New Roman"/>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a:endParaRPr/>
          </a:p>
        </p:txBody>
      </p:sp>
      <p:sp>
        <p:nvSpPr>
          <p:cNvPr id="81" name="Google Shape;81;p15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5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5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 name="Google Shape;21;p145"/>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14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4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
        <p:cNvGrpSpPr/>
        <p:nvPr/>
      </p:nvGrpSpPr>
      <p:grpSpPr>
        <a:xfrm>
          <a:off x="0" y="0"/>
          <a:ext cx="0" cy="0"/>
          <a:chOff x="0" y="0"/>
          <a:chExt cx="0" cy="0"/>
        </a:xfrm>
      </p:grpSpPr>
      <p:sp>
        <p:nvSpPr>
          <p:cNvPr id="26" name="Google Shape;26;p146"/>
          <p:cNvSpPr txBox="1">
            <a:spLocks noGrp="1"/>
          </p:cNvSpPr>
          <p:nvPr>
            <p:ph type="title"/>
          </p:nvPr>
        </p:nvSpPr>
        <p:spPr>
          <a:xfrm rot="5400000">
            <a:off x="4743450" y="2381250"/>
            <a:ext cx="5486400" cy="1943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146"/>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4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4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
        <p:cNvGrpSpPr/>
        <p:nvPr/>
      </p:nvGrpSpPr>
      <p:grpSpPr>
        <a:xfrm>
          <a:off x="0" y="0"/>
          <a:ext cx="0" cy="0"/>
          <a:chOff x="0" y="0"/>
          <a:chExt cx="0" cy="0"/>
        </a:xfrm>
      </p:grpSpPr>
      <p:sp>
        <p:nvSpPr>
          <p:cNvPr id="32" name="Google Shape;32;p14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147"/>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14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7"/>
        <p:cNvGrpSpPr/>
        <p:nvPr/>
      </p:nvGrpSpPr>
      <p:grpSpPr>
        <a:xfrm>
          <a:off x="0" y="0"/>
          <a:ext cx="0" cy="0"/>
          <a:chOff x="0" y="0"/>
          <a:chExt cx="0" cy="0"/>
        </a:xfrm>
      </p:grpSpPr>
      <p:sp>
        <p:nvSpPr>
          <p:cNvPr id="38" name="Google Shape;38;p14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148"/>
          <p:cNvSpPr>
            <a:spLocks noGrp="1"/>
          </p:cNvSpPr>
          <p:nvPr>
            <p:ph type="pic" idx="2"/>
          </p:nvPr>
        </p:nvSpPr>
        <p:spPr>
          <a:xfrm>
            <a:off x="1792288" y="612775"/>
            <a:ext cx="5486400" cy="4114800"/>
          </a:xfrm>
          <a:prstGeom prst="rect">
            <a:avLst/>
          </a:prstGeom>
          <a:noFill/>
          <a:ln>
            <a:noFill/>
          </a:ln>
        </p:spPr>
      </p:sp>
      <p:sp>
        <p:nvSpPr>
          <p:cNvPr id="40" name="Google Shape;40;p14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Clr>
                <a:schemeClr val="dk1"/>
              </a:buClr>
              <a:buSzPts val="1200"/>
              <a:buFont typeface="Times New Roman"/>
              <a:buNone/>
              <a:defRPr sz="1200"/>
            </a:lvl2pPr>
            <a:lvl3pPr marL="1371600" lvl="2" indent="-228600" algn="l">
              <a:spcBef>
                <a:spcPts val="200"/>
              </a:spcBef>
              <a:spcAft>
                <a:spcPts val="0"/>
              </a:spcAft>
              <a:buClr>
                <a:schemeClr val="dk1"/>
              </a:buClr>
              <a:buSzPts val="1000"/>
              <a:buFont typeface="Times New Roman"/>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41" name="Google Shape;41;p14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
        <p:cNvGrpSpPr/>
        <p:nvPr/>
      </p:nvGrpSpPr>
      <p:grpSpPr>
        <a:xfrm>
          <a:off x="0" y="0"/>
          <a:ext cx="0" cy="0"/>
          <a:chOff x="0" y="0"/>
          <a:chExt cx="0" cy="0"/>
        </a:xfrm>
      </p:grpSpPr>
      <p:sp>
        <p:nvSpPr>
          <p:cNvPr id="45" name="Google Shape;45;p1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6" name="Google Shape;46;p1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Times New Roman"/>
              <a:buChar char="•"/>
              <a:defRPr sz="3200"/>
            </a:lvl1pPr>
            <a:lvl2pPr marL="914400" lvl="1" indent="-406400" algn="l">
              <a:spcBef>
                <a:spcPts val="560"/>
              </a:spcBef>
              <a:spcAft>
                <a:spcPts val="0"/>
              </a:spcAft>
              <a:buClr>
                <a:schemeClr val="dk1"/>
              </a:buClr>
              <a:buSzPts val="2800"/>
              <a:buFont typeface="Times New Roman"/>
              <a:buChar char="–"/>
              <a:defRPr sz="2800"/>
            </a:lvl2pPr>
            <a:lvl3pPr marL="1371600" lvl="2" indent="-381000" algn="l">
              <a:spcBef>
                <a:spcPts val="480"/>
              </a:spcBef>
              <a:spcAft>
                <a:spcPts val="0"/>
              </a:spcAft>
              <a:buClr>
                <a:schemeClr val="dk1"/>
              </a:buClr>
              <a:buSzPts val="2400"/>
              <a:buFont typeface="Times New Roman"/>
              <a:buChar char="•"/>
              <a:defRPr sz="2400"/>
            </a:lvl3pPr>
            <a:lvl4pPr marL="1828800" lvl="3" indent="-355600" algn="l">
              <a:spcBef>
                <a:spcPts val="400"/>
              </a:spcBef>
              <a:spcAft>
                <a:spcPts val="0"/>
              </a:spcAft>
              <a:buClr>
                <a:schemeClr val="dk1"/>
              </a:buClr>
              <a:buSzPts val="2000"/>
              <a:buFont typeface="Times New Roman"/>
              <a:buChar char="–"/>
              <a:defRPr sz="2000"/>
            </a:lvl4pPr>
            <a:lvl5pPr marL="2286000" lvl="4" indent="-355600" algn="l">
              <a:spcBef>
                <a:spcPts val="400"/>
              </a:spcBef>
              <a:spcAft>
                <a:spcPts val="0"/>
              </a:spcAft>
              <a:buClr>
                <a:schemeClr val="dk1"/>
              </a:buClr>
              <a:buSzPts val="2000"/>
              <a:buFont typeface="Times New Roman"/>
              <a:buChar char="»"/>
              <a:defRPr sz="2000"/>
            </a:lvl5pPr>
            <a:lvl6pPr marL="2743200" lvl="5" indent="-355600" algn="l">
              <a:spcBef>
                <a:spcPts val="400"/>
              </a:spcBef>
              <a:spcAft>
                <a:spcPts val="0"/>
              </a:spcAft>
              <a:buClr>
                <a:schemeClr val="dk1"/>
              </a:buClr>
              <a:buSzPts val="2000"/>
              <a:buFont typeface="Times New Roman"/>
              <a:buChar char="»"/>
              <a:defRPr sz="2000"/>
            </a:lvl6pPr>
            <a:lvl7pPr marL="3200400" lvl="6" indent="-355600" algn="l">
              <a:spcBef>
                <a:spcPts val="400"/>
              </a:spcBef>
              <a:spcAft>
                <a:spcPts val="0"/>
              </a:spcAft>
              <a:buClr>
                <a:schemeClr val="dk1"/>
              </a:buClr>
              <a:buSzPts val="2000"/>
              <a:buFont typeface="Times New Roman"/>
              <a:buChar char="»"/>
              <a:defRPr sz="2000"/>
            </a:lvl7pPr>
            <a:lvl8pPr marL="3657600" lvl="7" indent="-355600" algn="l">
              <a:spcBef>
                <a:spcPts val="400"/>
              </a:spcBef>
              <a:spcAft>
                <a:spcPts val="0"/>
              </a:spcAft>
              <a:buClr>
                <a:schemeClr val="dk1"/>
              </a:buClr>
              <a:buSzPts val="2000"/>
              <a:buFont typeface="Times New Roman"/>
              <a:buChar char="»"/>
              <a:defRPr sz="2000"/>
            </a:lvl8pPr>
            <a:lvl9pPr marL="4114800" lvl="8" indent="-355600" algn="l">
              <a:spcBef>
                <a:spcPts val="400"/>
              </a:spcBef>
              <a:spcAft>
                <a:spcPts val="0"/>
              </a:spcAft>
              <a:buClr>
                <a:schemeClr val="dk1"/>
              </a:buClr>
              <a:buSzPts val="2000"/>
              <a:buFont typeface="Times New Roman"/>
              <a:buChar char="»"/>
              <a:defRPr sz="2000"/>
            </a:lvl9pPr>
          </a:lstStyle>
          <a:p>
            <a:endParaRPr/>
          </a:p>
        </p:txBody>
      </p:sp>
      <p:sp>
        <p:nvSpPr>
          <p:cNvPr id="47" name="Google Shape;47;p1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Times New Roman"/>
              <a:buNone/>
              <a:defRPr sz="1400"/>
            </a:lvl1pPr>
            <a:lvl2pPr marL="914400" lvl="1" indent="-228600" algn="l">
              <a:spcBef>
                <a:spcPts val="240"/>
              </a:spcBef>
              <a:spcAft>
                <a:spcPts val="0"/>
              </a:spcAft>
              <a:buClr>
                <a:schemeClr val="dk1"/>
              </a:buClr>
              <a:buSzPts val="1200"/>
              <a:buFont typeface="Times New Roman"/>
              <a:buNone/>
              <a:defRPr sz="1200"/>
            </a:lvl2pPr>
            <a:lvl3pPr marL="1371600" lvl="2" indent="-228600" algn="l">
              <a:spcBef>
                <a:spcPts val="200"/>
              </a:spcBef>
              <a:spcAft>
                <a:spcPts val="0"/>
              </a:spcAft>
              <a:buClr>
                <a:schemeClr val="dk1"/>
              </a:buClr>
              <a:buSzPts val="1000"/>
              <a:buFont typeface="Times New Roman"/>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48" name="Google Shape;48;p14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4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50"/>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15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5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1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59" name="Google Shape;59;p1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Times New Roman"/>
              <a:buChar char="•"/>
              <a:defRPr sz="2400"/>
            </a:lvl1pPr>
            <a:lvl2pPr marL="914400" lvl="1" indent="-355600" algn="l">
              <a:spcBef>
                <a:spcPts val="400"/>
              </a:spcBef>
              <a:spcAft>
                <a:spcPts val="0"/>
              </a:spcAft>
              <a:buClr>
                <a:schemeClr val="dk1"/>
              </a:buClr>
              <a:buSzPts val="2000"/>
              <a:buFont typeface="Times New Roman"/>
              <a:buChar char="–"/>
              <a:defRPr sz="2000"/>
            </a:lvl2pPr>
            <a:lvl3pPr marL="1371600" lvl="2" indent="-342900" algn="l">
              <a:spcBef>
                <a:spcPts val="360"/>
              </a:spcBef>
              <a:spcAft>
                <a:spcPts val="0"/>
              </a:spcAft>
              <a:buClr>
                <a:schemeClr val="dk1"/>
              </a:buClr>
              <a:buSzPts val="1800"/>
              <a:buFont typeface="Times New Roman"/>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60" name="Google Shape;60;p1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imes New Roman"/>
              <a:buNone/>
              <a:defRPr sz="2400" b="1"/>
            </a:lvl1pPr>
            <a:lvl2pPr marL="914400" lvl="1" indent="-228600" algn="l">
              <a:spcBef>
                <a:spcPts val="400"/>
              </a:spcBef>
              <a:spcAft>
                <a:spcPts val="0"/>
              </a:spcAft>
              <a:buClr>
                <a:schemeClr val="dk1"/>
              </a:buClr>
              <a:buSzPts val="2000"/>
              <a:buFont typeface="Times New Roman"/>
              <a:buNone/>
              <a:defRPr sz="2000" b="1"/>
            </a:lvl2pPr>
            <a:lvl3pPr marL="1371600" lvl="2" indent="-228600" algn="l">
              <a:spcBef>
                <a:spcPts val="360"/>
              </a:spcBef>
              <a:spcAft>
                <a:spcPts val="0"/>
              </a:spcAft>
              <a:buClr>
                <a:schemeClr val="dk1"/>
              </a:buClr>
              <a:buSzPts val="1800"/>
              <a:buFont typeface="Times New Roman"/>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61" name="Google Shape;61;p1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Times New Roman"/>
              <a:buChar char="•"/>
              <a:defRPr sz="2400"/>
            </a:lvl1pPr>
            <a:lvl2pPr marL="914400" lvl="1" indent="-355600" algn="l">
              <a:spcBef>
                <a:spcPts val="400"/>
              </a:spcBef>
              <a:spcAft>
                <a:spcPts val="0"/>
              </a:spcAft>
              <a:buClr>
                <a:schemeClr val="dk1"/>
              </a:buClr>
              <a:buSzPts val="2000"/>
              <a:buFont typeface="Times New Roman"/>
              <a:buChar char="–"/>
              <a:defRPr sz="2000"/>
            </a:lvl2pPr>
            <a:lvl3pPr marL="1371600" lvl="2" indent="-342900" algn="l">
              <a:spcBef>
                <a:spcPts val="360"/>
              </a:spcBef>
              <a:spcAft>
                <a:spcPts val="0"/>
              </a:spcAft>
              <a:buClr>
                <a:schemeClr val="dk1"/>
              </a:buClr>
              <a:buSzPts val="1800"/>
              <a:buFont typeface="Times New Roman"/>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62" name="Google Shape;62;p15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5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52"/>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Clr>
                <a:schemeClr val="dk1"/>
              </a:buClr>
              <a:buSzPts val="2400"/>
              <a:buFont typeface="Times New Roman"/>
              <a:buChar char="–"/>
              <a:defRPr sz="2400"/>
            </a:lvl2pPr>
            <a:lvl3pPr marL="1371600" lvl="2" indent="-355600" algn="l">
              <a:spcBef>
                <a:spcPts val="400"/>
              </a:spcBef>
              <a:spcAft>
                <a:spcPts val="0"/>
              </a:spcAft>
              <a:buClr>
                <a:schemeClr val="dk1"/>
              </a:buClr>
              <a:buSzPts val="2000"/>
              <a:buFont typeface="Times New Roman"/>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68" name="Google Shape;68;p152"/>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Times New Roman"/>
              <a:buChar char="•"/>
              <a:defRPr sz="2800"/>
            </a:lvl1pPr>
            <a:lvl2pPr marL="914400" lvl="1" indent="-381000" algn="l">
              <a:spcBef>
                <a:spcPts val="480"/>
              </a:spcBef>
              <a:spcAft>
                <a:spcPts val="0"/>
              </a:spcAft>
              <a:buClr>
                <a:schemeClr val="dk1"/>
              </a:buClr>
              <a:buSzPts val="2400"/>
              <a:buFont typeface="Times New Roman"/>
              <a:buChar char="–"/>
              <a:defRPr sz="2400"/>
            </a:lvl2pPr>
            <a:lvl3pPr marL="1371600" lvl="2" indent="-355600" algn="l">
              <a:spcBef>
                <a:spcPts val="400"/>
              </a:spcBef>
              <a:spcAft>
                <a:spcPts val="0"/>
              </a:spcAft>
              <a:buClr>
                <a:schemeClr val="dk1"/>
              </a:buClr>
              <a:buSzPts val="2000"/>
              <a:buFont typeface="Times New Roman"/>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69" name="Google Shape;69;p15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5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1" name="Google Shape;11;p143"/>
          <p:cNvSpPr txBox="1">
            <a:spLocks noGrp="1"/>
          </p:cNvSpPr>
          <p:nvPr>
            <p:ph type="body" idx="1"/>
          </p:nvPr>
        </p:nvSpPr>
        <p:spPr>
          <a:xfrm>
            <a:off x="685800" y="1981200"/>
            <a:ext cx="7772400" cy="41148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4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8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4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eekster.in/articles/java-classes-and-object/#:~:text=The%20class%20represents%20a%20group,object%20of%20the%20Dog%20clas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www.javatpoint.com/types-of-inheritance-in-java"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www.masterincoding.com/inheritance-in-java/"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javagoal.com/method-overloading-in-java/"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javagoal.com/method-overriding-in-java/"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doptopenjdk.net/" TargetMode="External"/><Relationship Id="rId2" Type="http://schemas.openxmlformats.org/officeDocument/2006/relationships/hyperlink" Target="https://www.oracle.com/java/technologies/javase-jdk15-downloads.html"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schools.com/java/java_methods_param.asp"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590" y="208156"/>
            <a:ext cx="7772400" cy="1143000"/>
          </a:xfrm>
        </p:spPr>
        <p:txBody>
          <a:bodyPr/>
          <a:lstStyle/>
          <a:p>
            <a:r>
              <a:rPr lang="en-US" sz="4800" dirty="0"/>
              <a:t>Module Code: CIT221 </a:t>
            </a:r>
          </a:p>
        </p:txBody>
      </p:sp>
      <p:sp>
        <p:nvSpPr>
          <p:cNvPr id="3" name="Text Placeholder 2"/>
          <p:cNvSpPr>
            <a:spLocks noGrp="1"/>
          </p:cNvSpPr>
          <p:nvPr>
            <p:ph type="body" idx="1"/>
          </p:nvPr>
        </p:nvSpPr>
        <p:spPr>
          <a:xfrm>
            <a:off x="284106" y="1238562"/>
            <a:ext cx="8734567" cy="5418716"/>
          </a:xfrm>
        </p:spPr>
        <p:txBody>
          <a:bodyPr/>
          <a:lstStyle/>
          <a:p>
            <a:pPr>
              <a:lnSpc>
                <a:spcPct val="150000"/>
              </a:lnSpc>
            </a:pPr>
            <a:r>
              <a:rPr lang="en-US" sz="2800" dirty="0"/>
              <a:t>Module Title: </a:t>
            </a:r>
            <a:r>
              <a:rPr lang="en-US" sz="2800" dirty="0" smtClean="0"/>
              <a:t>JAVA PROGRAMMING/OBJECT ORIENTED PROGRAMMING WITH JAVA</a:t>
            </a:r>
          </a:p>
          <a:p>
            <a:pPr>
              <a:lnSpc>
                <a:spcPct val="150000"/>
              </a:lnSpc>
            </a:pPr>
            <a:r>
              <a:rPr lang="en-US" sz="2800" dirty="0" smtClean="0"/>
              <a:t>School: Computing and Information Technology</a:t>
            </a:r>
          </a:p>
          <a:p>
            <a:pPr>
              <a:lnSpc>
                <a:spcPct val="150000"/>
              </a:lnSpc>
            </a:pPr>
            <a:r>
              <a:rPr lang="en-US" sz="2800" dirty="0" smtClean="0"/>
              <a:t>Year</a:t>
            </a:r>
            <a:r>
              <a:rPr lang="en-US" sz="2800" dirty="0"/>
              <a:t>: 2			</a:t>
            </a:r>
            <a:endParaRPr lang="en-US" sz="2800" dirty="0" smtClean="0"/>
          </a:p>
          <a:p>
            <a:pPr>
              <a:lnSpc>
                <a:spcPct val="150000"/>
              </a:lnSpc>
            </a:pPr>
            <a:r>
              <a:rPr lang="en-US" sz="2800" dirty="0" smtClean="0"/>
              <a:t>Credits</a:t>
            </a:r>
            <a:r>
              <a:rPr lang="en-US" sz="2800" dirty="0"/>
              <a:t>: 10   </a:t>
            </a:r>
            <a:endParaRPr lang="en-US" sz="2800" dirty="0" smtClean="0"/>
          </a:p>
          <a:p>
            <a:pPr marL="114300" indent="0">
              <a:lnSpc>
                <a:spcPct val="150000"/>
              </a:lnSpc>
              <a:buNone/>
            </a:pPr>
            <a:endParaRPr lang="en-US" sz="2800" dirty="0" smtClean="0"/>
          </a:p>
          <a:p>
            <a:pPr marL="114300" indent="0">
              <a:buNone/>
            </a:pPr>
            <a:r>
              <a:rPr lang="en-US" dirty="0" smtClean="0"/>
              <a:t>By: MR</a:t>
            </a:r>
            <a:r>
              <a:rPr lang="en-US" dirty="0"/>
              <a:t>. MANIRARORA </a:t>
            </a:r>
            <a:r>
              <a:rPr lang="en-US" dirty="0" smtClean="0"/>
              <a:t>JMV</a:t>
            </a:r>
          </a:p>
          <a:p>
            <a:pPr marL="114300" indent="0">
              <a:buNone/>
            </a:pP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dirty="0"/>
          </a:p>
        </p:txBody>
      </p:sp>
    </p:spTree>
    <p:extLst>
      <p:ext uri="{BB962C8B-B14F-4D97-AF65-F5344CB8AC3E}">
        <p14:creationId xmlns:p14="http://schemas.microsoft.com/office/powerpoint/2010/main" val="1624306640"/>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617561" y="241111"/>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Why Use Java?</a:t>
            </a:r>
            <a:br>
              <a:rPr lang="en-US" sz="4400" b="1" i="0" u="none" dirty="0">
                <a:solidFill>
                  <a:schemeClr val="dk2"/>
                </a:solidFill>
                <a:latin typeface="Times New Roman"/>
                <a:ea typeface="Times New Roman"/>
                <a:cs typeface="Times New Roman"/>
                <a:sym typeface="Times New Roman"/>
              </a:rPr>
            </a:br>
            <a:endParaRPr dirty="0"/>
          </a:p>
        </p:txBody>
      </p:sp>
      <p:sp>
        <p:nvSpPr>
          <p:cNvPr id="130" name="Google Shape;130;p7"/>
          <p:cNvSpPr txBox="1">
            <a:spLocks noGrp="1"/>
          </p:cNvSpPr>
          <p:nvPr>
            <p:ph type="body" idx="1"/>
          </p:nvPr>
        </p:nvSpPr>
        <p:spPr>
          <a:xfrm>
            <a:off x="204716" y="951932"/>
            <a:ext cx="8939284" cy="571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2800" b="0" i="0" u="none" dirty="0">
                <a:solidFill>
                  <a:schemeClr val="dk1"/>
                </a:solidFill>
                <a:sym typeface="Times New Roman"/>
              </a:rPr>
              <a:t>Java works on different platforms (Windows, Mac, Linux, Raspberry Pi, etc.)</a:t>
            </a:r>
            <a:endParaRPr sz="2800" dirty="0"/>
          </a:p>
          <a:p>
            <a:pPr marL="342900" marR="0" lvl="0" indent="-342900" algn="l" rtl="0">
              <a:lnSpc>
                <a:spcPct val="100000"/>
              </a:lnSpc>
              <a:spcBef>
                <a:spcPts val="640"/>
              </a:spcBef>
              <a:spcAft>
                <a:spcPts val="0"/>
              </a:spcAft>
              <a:buClr>
                <a:schemeClr val="dk1"/>
              </a:buClr>
              <a:buSzPts val="3200"/>
              <a:buFont typeface="Times New Roman"/>
              <a:buChar char="•"/>
            </a:pPr>
            <a:r>
              <a:rPr lang="en-US" sz="2800" b="0" i="0" u="none" dirty="0">
                <a:solidFill>
                  <a:schemeClr val="dk1"/>
                </a:solidFill>
                <a:sym typeface="Times New Roman"/>
              </a:rPr>
              <a:t>It is one of the most popular programming language in the world</a:t>
            </a:r>
            <a:endParaRPr sz="2800" dirty="0"/>
          </a:p>
          <a:p>
            <a:pPr marL="342900" marR="0" lvl="0" indent="-342900" algn="l" rtl="0">
              <a:lnSpc>
                <a:spcPct val="100000"/>
              </a:lnSpc>
              <a:spcBef>
                <a:spcPts val="640"/>
              </a:spcBef>
              <a:spcAft>
                <a:spcPts val="0"/>
              </a:spcAft>
              <a:buClr>
                <a:schemeClr val="dk1"/>
              </a:buClr>
              <a:buSzPts val="3200"/>
              <a:buFont typeface="Times New Roman"/>
              <a:buChar char="•"/>
            </a:pPr>
            <a:r>
              <a:rPr lang="en-US" sz="2800" b="0" i="0" u="none" dirty="0">
                <a:solidFill>
                  <a:schemeClr val="dk1"/>
                </a:solidFill>
                <a:sym typeface="Times New Roman"/>
              </a:rPr>
              <a:t>It is easy to learn and simple to use</a:t>
            </a:r>
            <a:endParaRPr sz="2800" dirty="0"/>
          </a:p>
          <a:p>
            <a:pPr marL="342900" marR="0" lvl="0" indent="-342900" algn="l" rtl="0">
              <a:lnSpc>
                <a:spcPct val="100000"/>
              </a:lnSpc>
              <a:spcBef>
                <a:spcPts val="640"/>
              </a:spcBef>
              <a:spcAft>
                <a:spcPts val="0"/>
              </a:spcAft>
              <a:buClr>
                <a:schemeClr val="dk1"/>
              </a:buClr>
              <a:buSzPts val="3200"/>
              <a:buFont typeface="Times New Roman"/>
              <a:buChar char="•"/>
            </a:pPr>
            <a:r>
              <a:rPr lang="en-US" sz="2800" b="0" i="0" u="none" dirty="0">
                <a:solidFill>
                  <a:schemeClr val="dk1"/>
                </a:solidFill>
                <a:sym typeface="Times New Roman"/>
              </a:rPr>
              <a:t>It is open-source and free</a:t>
            </a:r>
            <a:endParaRPr sz="2800" dirty="0"/>
          </a:p>
          <a:p>
            <a:pPr marL="342900" marR="0" lvl="0" indent="-342900" algn="l" rtl="0">
              <a:lnSpc>
                <a:spcPct val="100000"/>
              </a:lnSpc>
              <a:spcBef>
                <a:spcPts val="640"/>
              </a:spcBef>
              <a:spcAft>
                <a:spcPts val="0"/>
              </a:spcAft>
              <a:buClr>
                <a:schemeClr val="dk1"/>
              </a:buClr>
              <a:buSzPts val="3200"/>
              <a:buFont typeface="Times New Roman"/>
              <a:buChar char="•"/>
            </a:pPr>
            <a:r>
              <a:rPr lang="en-US" sz="2800" b="0" i="0" u="none" dirty="0">
                <a:solidFill>
                  <a:schemeClr val="dk1"/>
                </a:solidFill>
                <a:sym typeface="Times New Roman"/>
              </a:rPr>
              <a:t>It is secure, fast and powerful</a:t>
            </a:r>
            <a:endParaRPr sz="2800" dirty="0"/>
          </a:p>
          <a:p>
            <a:pPr marL="342900" marR="0" lvl="0" indent="-342900" algn="l" rtl="0">
              <a:lnSpc>
                <a:spcPct val="100000"/>
              </a:lnSpc>
              <a:spcBef>
                <a:spcPts val="640"/>
              </a:spcBef>
              <a:spcAft>
                <a:spcPts val="0"/>
              </a:spcAft>
              <a:buClr>
                <a:schemeClr val="dk1"/>
              </a:buClr>
              <a:buSzPts val="3200"/>
              <a:buFont typeface="Times New Roman"/>
              <a:buChar char="•"/>
            </a:pPr>
            <a:r>
              <a:rPr lang="en-US" sz="2800" b="0" i="0" u="none" dirty="0">
                <a:solidFill>
                  <a:schemeClr val="dk1"/>
                </a:solidFill>
                <a:sym typeface="Times New Roman"/>
              </a:rPr>
              <a:t>It has a huge community support (tens of millions of developers</a:t>
            </a:r>
            <a:r>
              <a:rPr lang="en-US" sz="2800" b="0" i="0" u="none" dirty="0" smtClean="0">
                <a:solidFill>
                  <a:schemeClr val="dk1"/>
                </a:solidFill>
                <a:sym typeface="Times New Roman"/>
              </a:rPr>
              <a:t>)</a:t>
            </a:r>
          </a:p>
          <a:p>
            <a:pPr marL="342900">
              <a:spcBef>
                <a:spcPts val="640"/>
              </a:spcBef>
              <a:buSzPts val="3200"/>
            </a:pPr>
            <a:r>
              <a:rPr lang="en-US" sz="2800" dirty="0"/>
              <a:t>Java is an object oriented language which gives a clear structure to programs and allows code to be reused, lowering development costs</a:t>
            </a:r>
          </a:p>
          <a:p>
            <a:pPr marL="342900" marR="0" lvl="0" indent="-342900" algn="l" rtl="0">
              <a:lnSpc>
                <a:spcPct val="100000"/>
              </a:lnSpc>
              <a:spcBef>
                <a:spcPts val="640"/>
              </a:spcBef>
              <a:spcAft>
                <a:spcPts val="0"/>
              </a:spcAft>
              <a:buClr>
                <a:schemeClr val="dk1"/>
              </a:buClr>
              <a:buSzPts val="3200"/>
              <a:buFont typeface="Times New Roman"/>
              <a:buChar char="•"/>
            </a:pPr>
            <a:endParaRPr dirty="0"/>
          </a:p>
          <a:p>
            <a:pPr marL="342900" marR="0" lvl="0" indent="-139700" algn="l" rtl="0">
              <a:spcBef>
                <a:spcPts val="640"/>
              </a:spcBef>
              <a:spcAft>
                <a:spcPts val="0"/>
              </a:spcAft>
              <a:buClr>
                <a:schemeClr val="dk1"/>
              </a:buClr>
              <a:buSzPts val="3200"/>
              <a:buFont typeface="Times New Roman"/>
              <a:buNone/>
            </a:pPr>
            <a:endParaRPr sz="3200" b="0" i="0" u="none" dirty="0">
              <a:solidFill>
                <a:schemeClr val="dk1"/>
              </a:solidFill>
              <a:latin typeface="Times New Roman"/>
              <a:ea typeface="Times New Roman"/>
              <a:cs typeface="Times New Roman"/>
              <a:sym typeface="Times New Roman"/>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Static vs. Non-Static</a:t>
            </a:r>
            <a:br>
              <a:rPr lang="en-US" sz="4400" b="1" i="0" u="none" dirty="0">
                <a:solidFill>
                  <a:schemeClr val="dk2"/>
                </a:solidFill>
                <a:latin typeface="Times New Roman"/>
                <a:ea typeface="Times New Roman"/>
                <a:cs typeface="Times New Roman"/>
                <a:sym typeface="Times New Roman"/>
              </a:rPr>
            </a:br>
            <a:endParaRPr dirty="0"/>
          </a:p>
        </p:txBody>
      </p:sp>
      <p:sp>
        <p:nvSpPr>
          <p:cNvPr id="233" name="Google Shape;233;p24"/>
          <p:cNvSpPr txBox="1">
            <a:spLocks noGrp="1"/>
          </p:cNvSpPr>
          <p:nvPr>
            <p:ph type="body" idx="1"/>
          </p:nvPr>
        </p:nvSpPr>
        <p:spPr>
          <a:xfrm>
            <a:off x="341194" y="1215454"/>
            <a:ext cx="8584442" cy="3970277"/>
          </a:xfrm>
          <a:prstGeom prst="rect">
            <a:avLst/>
          </a:prstGeom>
          <a:noFill/>
          <a:ln>
            <a:noFill/>
          </a:ln>
        </p:spPr>
        <p:txBody>
          <a:bodyPr spcFirstLastPara="1" wrap="square" lIns="91425" tIns="45700" rIns="91425" bIns="45700" anchor="ctr" anchorCtr="0">
            <a:spAutoFit/>
          </a:bodyPr>
          <a:lstStyle/>
          <a:p>
            <a:pPr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800" b="0" i="0" u="none" dirty="0">
                <a:solidFill>
                  <a:schemeClr val="dk1"/>
                </a:solidFill>
                <a:latin typeface="Times New Roman"/>
                <a:ea typeface="Times New Roman"/>
                <a:cs typeface="Times New Roman"/>
                <a:sym typeface="Times New Roman"/>
              </a:rPr>
              <a:t>You will often see Java programs that have either </a:t>
            </a:r>
            <a:r>
              <a:rPr lang="en-US" sz="2800" b="1" i="0" u="none" dirty="0">
                <a:solidFill>
                  <a:schemeClr val="dk1"/>
                </a:solidFill>
                <a:sym typeface="Times New Roman"/>
              </a:rPr>
              <a:t>static</a:t>
            </a:r>
            <a:endParaRPr b="1" dirty="0"/>
          </a:p>
          <a:p>
            <a:pPr marL="0" marR="0" lvl="0" indent="0" algn="l" rtl="0">
              <a:lnSpc>
                <a:spcPct val="150000"/>
              </a:lnSpc>
              <a:spcBef>
                <a:spcPts val="0"/>
              </a:spcBef>
              <a:spcAft>
                <a:spcPts val="0"/>
              </a:spcAft>
              <a:buClr>
                <a:schemeClr val="dk1"/>
              </a:buClr>
              <a:buSzPts val="2800"/>
              <a:buNone/>
            </a:pPr>
            <a:r>
              <a:rPr lang="en-US" sz="2800" b="0" i="0" u="none" dirty="0" smtClean="0">
                <a:solidFill>
                  <a:schemeClr val="dk1"/>
                </a:solidFill>
                <a:latin typeface="Times New Roman"/>
                <a:ea typeface="Times New Roman"/>
                <a:cs typeface="Times New Roman"/>
                <a:sym typeface="Times New Roman"/>
              </a:rPr>
              <a:t>or </a:t>
            </a:r>
            <a:r>
              <a:rPr lang="en-US" sz="2800" b="1" i="0" u="none" dirty="0">
                <a:solidFill>
                  <a:schemeClr val="dk1"/>
                </a:solidFill>
                <a:latin typeface="Times New Roman"/>
                <a:ea typeface="Times New Roman"/>
                <a:cs typeface="Times New Roman"/>
                <a:sym typeface="Times New Roman"/>
              </a:rPr>
              <a:t>public</a:t>
            </a:r>
            <a:r>
              <a:rPr lang="en-US" sz="2800" b="0" i="0" u="none" dirty="0">
                <a:solidFill>
                  <a:schemeClr val="dk1"/>
                </a:solidFill>
                <a:latin typeface="Times New Roman"/>
                <a:ea typeface="Times New Roman"/>
                <a:cs typeface="Times New Roman"/>
                <a:sym typeface="Times New Roman"/>
              </a:rPr>
              <a:t> attributes and methods.</a:t>
            </a:r>
            <a:endParaRPr dirty="0"/>
          </a:p>
          <a:p>
            <a:pPr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800" b="0" i="0" u="none" dirty="0">
                <a:solidFill>
                  <a:schemeClr val="dk1"/>
                </a:solidFill>
                <a:latin typeface="Times New Roman"/>
                <a:ea typeface="Times New Roman"/>
                <a:cs typeface="Times New Roman"/>
                <a:sym typeface="Times New Roman"/>
              </a:rPr>
              <a:t>In the example above, we </a:t>
            </a:r>
            <a:r>
              <a:rPr lang="en-US" sz="2800" b="0" i="0" u="none" dirty="0" smtClean="0">
                <a:solidFill>
                  <a:schemeClr val="dk1"/>
                </a:solidFill>
                <a:latin typeface="Times New Roman"/>
                <a:ea typeface="Times New Roman"/>
                <a:cs typeface="Times New Roman"/>
                <a:sym typeface="Times New Roman"/>
              </a:rPr>
              <a:t>created a </a:t>
            </a:r>
            <a:r>
              <a:rPr lang="en-US" sz="2800" b="0" i="0" u="none" dirty="0">
                <a:solidFill>
                  <a:schemeClr val="dk1"/>
                </a:solidFill>
                <a:latin typeface="Times New Roman"/>
                <a:ea typeface="Times New Roman"/>
                <a:cs typeface="Times New Roman"/>
                <a:sym typeface="Times New Roman"/>
              </a:rPr>
              <a:t>static method, which means that </a:t>
            </a:r>
            <a:r>
              <a:rPr lang="en-US" sz="2800" b="0" i="0" u="none" dirty="0" smtClean="0">
                <a:solidFill>
                  <a:schemeClr val="dk1"/>
                </a:solidFill>
                <a:latin typeface="Times New Roman"/>
                <a:ea typeface="Times New Roman"/>
                <a:cs typeface="Times New Roman"/>
                <a:sym typeface="Times New Roman"/>
              </a:rPr>
              <a:t>it </a:t>
            </a:r>
            <a:r>
              <a:rPr lang="en-US" sz="2800" b="0" i="0" u="none" dirty="0">
                <a:solidFill>
                  <a:schemeClr val="dk1"/>
                </a:solidFill>
                <a:latin typeface="Times New Roman"/>
                <a:ea typeface="Times New Roman"/>
                <a:cs typeface="Times New Roman"/>
                <a:sym typeface="Times New Roman"/>
              </a:rPr>
              <a:t>can be accessed without creating an object of the class, </a:t>
            </a:r>
            <a:endParaRPr lang="en-US" sz="2800" b="0" i="0" u="none" dirty="0" smtClean="0">
              <a:solidFill>
                <a:schemeClr val="dk1"/>
              </a:solidFill>
              <a:latin typeface="Times New Roman"/>
              <a:ea typeface="Times New Roman"/>
              <a:cs typeface="Times New Roman"/>
              <a:sym typeface="Times New Roman"/>
            </a:endParaRPr>
          </a:p>
          <a:p>
            <a:pPr marR="0" lvl="0" indent="-457200" algn="l" rtl="0">
              <a:lnSpc>
                <a:spcPct val="150000"/>
              </a:lnSpc>
              <a:spcBef>
                <a:spcPts val="0"/>
              </a:spcBef>
              <a:spcAft>
                <a:spcPts val="0"/>
              </a:spcAft>
              <a:buClr>
                <a:schemeClr val="dk1"/>
              </a:buClr>
              <a:buSzPts val="2800"/>
              <a:buFont typeface="Wingdings" panose="05000000000000000000" pitchFamily="2" charset="2"/>
              <a:buChar char="q"/>
            </a:pPr>
            <a:r>
              <a:rPr lang="en-US" sz="2800" dirty="0"/>
              <a:t>U</a:t>
            </a:r>
            <a:r>
              <a:rPr lang="en-US" sz="2800" b="0" i="0" u="none" dirty="0" smtClean="0">
                <a:solidFill>
                  <a:schemeClr val="dk1"/>
                </a:solidFill>
                <a:latin typeface="Times New Roman"/>
                <a:ea typeface="Times New Roman"/>
                <a:cs typeface="Times New Roman"/>
                <a:sym typeface="Times New Roman"/>
              </a:rPr>
              <a:t>nlike </a:t>
            </a:r>
            <a:r>
              <a:rPr lang="en-US" sz="2800" b="0" i="0" u="none" dirty="0">
                <a:solidFill>
                  <a:schemeClr val="dk1"/>
                </a:solidFill>
                <a:latin typeface="Times New Roman"/>
                <a:ea typeface="Times New Roman"/>
                <a:cs typeface="Times New Roman"/>
                <a:sym typeface="Times New Roman"/>
              </a:rPr>
              <a:t>public, which can only be accessed by objects:</a:t>
            </a: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Example</a:t>
            </a:r>
            <a:br>
              <a:rPr lang="en-US" sz="4400" b="1" i="0" u="none" dirty="0">
                <a:solidFill>
                  <a:schemeClr val="dk2"/>
                </a:solidFill>
                <a:latin typeface="Times New Roman"/>
                <a:ea typeface="Times New Roman"/>
                <a:cs typeface="Times New Roman"/>
                <a:sym typeface="Times New Roman"/>
              </a:rPr>
            </a:b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pic>
        <p:nvPicPr>
          <p:cNvPr id="5" name="Picture 4"/>
          <p:cNvPicPr>
            <a:picLocks noChangeAspect="1"/>
          </p:cNvPicPr>
          <p:nvPr/>
        </p:nvPicPr>
        <p:blipFill>
          <a:blip r:embed="rId3"/>
          <a:stretch>
            <a:fillRect/>
          </a:stretch>
        </p:blipFill>
        <p:spPr>
          <a:xfrm>
            <a:off x="326833" y="163774"/>
            <a:ext cx="8516915" cy="6541826"/>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095" y="47767"/>
            <a:ext cx="7772400" cy="495870"/>
          </a:xfrm>
        </p:spPr>
        <p:txBody>
          <a:bodyPr/>
          <a:lstStyle/>
          <a:p>
            <a:r>
              <a:rPr lang="en-US" sz="3200" b="1" dirty="0" smtClean="0"/>
              <a:t>Example2: Java program with method</a:t>
            </a:r>
            <a:endParaRPr lang="en-US" sz="3200" b="1" dirty="0"/>
          </a:p>
        </p:txBody>
      </p:sp>
      <p:sp>
        <p:nvSpPr>
          <p:cNvPr id="3" name="Text Placeholder 2"/>
          <p:cNvSpPr>
            <a:spLocks noGrp="1"/>
          </p:cNvSpPr>
          <p:nvPr>
            <p:ph type="body" idx="1"/>
          </p:nvPr>
        </p:nvSpPr>
        <p:spPr>
          <a:xfrm>
            <a:off x="590263" y="543637"/>
            <a:ext cx="8076063" cy="6621438"/>
          </a:xfrm>
        </p:spPr>
        <p:txBody>
          <a:bodyPr/>
          <a:lstStyle/>
          <a:p>
            <a:pPr marL="114300" indent="0">
              <a:buNone/>
            </a:pPr>
            <a:r>
              <a:rPr lang="en-US" sz="1400" dirty="0"/>
              <a:t>// Class definition</a:t>
            </a:r>
          </a:p>
          <a:p>
            <a:pPr marL="114300" indent="0">
              <a:buNone/>
            </a:pPr>
            <a:r>
              <a:rPr lang="en-US" sz="1400" dirty="0"/>
              <a:t>public class Car {</a:t>
            </a:r>
          </a:p>
          <a:p>
            <a:pPr marL="114300" indent="0">
              <a:buNone/>
            </a:pPr>
            <a:r>
              <a:rPr lang="en-US" sz="1400" dirty="0"/>
              <a:t>    // Instance variables (attributes)</a:t>
            </a:r>
          </a:p>
          <a:p>
            <a:pPr marL="114300" indent="0">
              <a:buNone/>
            </a:pPr>
            <a:r>
              <a:rPr lang="en-US" sz="1400" dirty="0"/>
              <a:t>    String model;</a:t>
            </a:r>
          </a:p>
          <a:p>
            <a:pPr marL="114300" indent="0">
              <a:buNone/>
            </a:pPr>
            <a:r>
              <a:rPr lang="en-US" sz="1400" dirty="0"/>
              <a:t>    int year;</a:t>
            </a:r>
          </a:p>
          <a:p>
            <a:pPr marL="114300" indent="0">
              <a:buNone/>
            </a:pPr>
            <a:r>
              <a:rPr lang="en-US" sz="1400" dirty="0" smtClean="0"/>
              <a:t>    </a:t>
            </a:r>
            <a:r>
              <a:rPr lang="en-US" sz="1400" dirty="0"/>
              <a:t>// Constructor to initialize the car object</a:t>
            </a:r>
          </a:p>
          <a:p>
            <a:pPr marL="114300" indent="0">
              <a:buNone/>
            </a:pPr>
            <a:r>
              <a:rPr lang="en-US" sz="1400" dirty="0"/>
              <a:t>    public Car(String model, int year) {</a:t>
            </a:r>
          </a:p>
          <a:p>
            <a:pPr marL="114300" indent="0">
              <a:buNone/>
            </a:pPr>
            <a:r>
              <a:rPr lang="en-US" sz="1400" dirty="0"/>
              <a:t>        </a:t>
            </a:r>
            <a:r>
              <a:rPr lang="en-US" sz="1400" dirty="0" err="1"/>
              <a:t>this.model</a:t>
            </a:r>
            <a:r>
              <a:rPr lang="en-US" sz="1400" dirty="0"/>
              <a:t> = model;  // Initialize model</a:t>
            </a:r>
          </a:p>
          <a:p>
            <a:pPr marL="114300" indent="0">
              <a:buNone/>
            </a:pPr>
            <a:r>
              <a:rPr lang="en-US" sz="1400" dirty="0"/>
              <a:t>        </a:t>
            </a:r>
            <a:r>
              <a:rPr lang="en-US" sz="1400" dirty="0" err="1"/>
              <a:t>this.year</a:t>
            </a:r>
            <a:r>
              <a:rPr lang="en-US" sz="1400" dirty="0"/>
              <a:t> = year;    // Initialize year</a:t>
            </a:r>
          </a:p>
          <a:p>
            <a:pPr marL="114300" indent="0">
              <a:buNone/>
            </a:pPr>
            <a:r>
              <a:rPr lang="en-US" sz="1400" dirty="0"/>
              <a:t>    }</a:t>
            </a:r>
          </a:p>
          <a:p>
            <a:pPr marL="114300" indent="0">
              <a:buNone/>
            </a:pPr>
            <a:r>
              <a:rPr lang="en-US" sz="1400" dirty="0" smtClean="0"/>
              <a:t>    </a:t>
            </a:r>
            <a:r>
              <a:rPr lang="en-US" sz="1400" dirty="0"/>
              <a:t>// Method to display the details of the car</a:t>
            </a:r>
          </a:p>
          <a:p>
            <a:pPr marL="114300" indent="0">
              <a:buNone/>
            </a:pPr>
            <a:r>
              <a:rPr lang="en-US" sz="1400" dirty="0"/>
              <a:t>    public void </a:t>
            </a:r>
            <a:r>
              <a:rPr lang="en-US" sz="1400" dirty="0" err="1"/>
              <a:t>displayDetails</a:t>
            </a:r>
            <a:r>
              <a:rPr lang="en-US" sz="1400" dirty="0"/>
              <a:t>() {</a:t>
            </a:r>
          </a:p>
          <a:p>
            <a:pPr marL="114300" indent="0">
              <a:buNone/>
            </a:pPr>
            <a:r>
              <a:rPr lang="en-US" sz="1400" dirty="0"/>
              <a:t>        System.out.println("Car Model: " + model);</a:t>
            </a:r>
          </a:p>
          <a:p>
            <a:pPr marL="114300" indent="0">
              <a:buNone/>
            </a:pPr>
            <a:r>
              <a:rPr lang="en-US" sz="1400" dirty="0"/>
              <a:t>        System.out.println("Car Year: " + year);</a:t>
            </a:r>
          </a:p>
          <a:p>
            <a:pPr marL="114300" indent="0">
              <a:buNone/>
            </a:pPr>
            <a:r>
              <a:rPr lang="en-US" sz="1400" dirty="0"/>
              <a:t>    }</a:t>
            </a:r>
          </a:p>
          <a:p>
            <a:pPr marL="114300" indent="0">
              <a:buNone/>
            </a:pPr>
            <a:r>
              <a:rPr lang="en-US" sz="1400" dirty="0" smtClean="0"/>
              <a:t>    </a:t>
            </a:r>
            <a:r>
              <a:rPr lang="en-US" sz="1400" dirty="0"/>
              <a:t>// Main method to run the program</a:t>
            </a:r>
          </a:p>
          <a:p>
            <a:pPr marL="114300" indent="0">
              <a:buNone/>
            </a:pPr>
            <a:r>
              <a:rPr lang="en-US" sz="1400" dirty="0"/>
              <a:t>    public static void main(String[] args) {</a:t>
            </a:r>
          </a:p>
          <a:p>
            <a:pPr marL="114300" indent="0">
              <a:buNone/>
            </a:pPr>
            <a:r>
              <a:rPr lang="en-US" sz="1400" dirty="0"/>
              <a:t>        // Creating a car object using the constructor</a:t>
            </a:r>
          </a:p>
          <a:p>
            <a:pPr marL="114300" indent="0">
              <a:buNone/>
            </a:pPr>
            <a:r>
              <a:rPr lang="en-US" sz="1400" dirty="0"/>
              <a:t>        Car myCar = new Car("Toyota Corolla", 2020);</a:t>
            </a:r>
          </a:p>
          <a:p>
            <a:pPr marL="114300" indent="0">
              <a:buNone/>
            </a:pPr>
            <a:endParaRPr lang="en-US" sz="1400" dirty="0"/>
          </a:p>
          <a:p>
            <a:pPr marL="114300" indent="0">
              <a:buNone/>
            </a:pPr>
            <a:r>
              <a:rPr lang="en-US" sz="1400" dirty="0"/>
              <a:t>        // Calling the method to display car details</a:t>
            </a:r>
          </a:p>
          <a:p>
            <a:pPr marL="114300" indent="0">
              <a:buNone/>
            </a:pPr>
            <a:r>
              <a:rPr lang="en-US" sz="1400" dirty="0"/>
              <a:t>        </a:t>
            </a:r>
            <a:r>
              <a:rPr lang="en-US" sz="1400" dirty="0" err="1"/>
              <a:t>myCar.displayDetails</a:t>
            </a:r>
            <a:r>
              <a:rPr lang="en-US" sz="1400" dirty="0"/>
              <a:t>();</a:t>
            </a:r>
          </a:p>
          <a:p>
            <a:pPr marL="114300" indent="0">
              <a:buNone/>
            </a:pPr>
            <a:r>
              <a:rPr lang="en-US" sz="1400" dirty="0"/>
              <a:t>    }</a:t>
            </a:r>
          </a:p>
          <a:p>
            <a:pPr marL="114300" indent="0">
              <a:buNone/>
            </a:pPr>
            <a:r>
              <a:rPr lang="en-US" sz="1400" dirty="0"/>
              <a:t>}</a:t>
            </a:r>
          </a:p>
          <a:p>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Tree>
    <p:extLst>
      <p:ext uri="{BB962C8B-B14F-4D97-AF65-F5344CB8AC3E}">
        <p14:creationId xmlns:p14="http://schemas.microsoft.com/office/powerpoint/2010/main" val="28085907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t>Example3: the image below, can give you an idea to work with class and objects  </a:t>
            </a:r>
            <a:endParaRPr lang="en-US" sz="20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sp>
        <p:nvSpPr>
          <p:cNvPr id="5" name="Text Placeholder 4"/>
          <p:cNvSpPr>
            <a:spLocks noGrp="1"/>
          </p:cNvSpPr>
          <p:nvPr>
            <p:ph type="body" idx="1"/>
          </p:nvPr>
        </p:nvSpPr>
        <p:spPr/>
        <p:txBody>
          <a:bodyPr/>
          <a:lstStyle/>
          <a:p>
            <a:endParaRPr lang="en-US" dirty="0"/>
          </a:p>
        </p:txBody>
      </p:sp>
      <p:sp>
        <p:nvSpPr>
          <p:cNvPr id="8" name="Text Placeholder 2"/>
          <p:cNvSpPr txBox="1">
            <a:spLocks/>
          </p:cNvSpPr>
          <p:nvPr/>
        </p:nvSpPr>
        <p:spPr>
          <a:xfrm>
            <a:off x="1418180" y="4544705"/>
            <a:ext cx="6838716" cy="68702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342900" algn="l" rtl="0">
              <a:lnSpc>
                <a:spcPct val="100000"/>
              </a:lnSpc>
              <a:spcBef>
                <a:spcPts val="360"/>
              </a:spcBef>
              <a:spcAft>
                <a:spcPts val="0"/>
              </a:spcAft>
              <a:buClr>
                <a:schemeClr val="dk1"/>
              </a:buClr>
              <a:buSzPts val="1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42900" algn="l" rtl="0">
              <a:lnSpc>
                <a:spcPct val="100000"/>
              </a:lnSpc>
              <a:spcBef>
                <a:spcPts val="360"/>
              </a:spcBef>
              <a:spcAft>
                <a:spcPts val="0"/>
              </a:spcAft>
              <a:buClr>
                <a:schemeClr val="dk1"/>
              </a:buClr>
              <a:buSzPts val="18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100000"/>
              </a:lnSpc>
              <a:spcBef>
                <a:spcPts val="360"/>
              </a:spcBef>
              <a:spcAft>
                <a:spcPts val="0"/>
              </a:spcAft>
              <a:buClr>
                <a:schemeClr val="dk1"/>
              </a:buClr>
              <a:buSzPts val="18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100000"/>
              </a:lnSpc>
              <a:spcBef>
                <a:spcPts val="360"/>
              </a:spcBef>
              <a:spcAft>
                <a:spcPts val="0"/>
              </a:spcAft>
              <a:buClr>
                <a:schemeClr val="dk1"/>
              </a:buClr>
              <a:buSzPts val="18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100000"/>
              </a:lnSpc>
              <a:spcBef>
                <a:spcPts val="360"/>
              </a:spcBef>
              <a:spcAft>
                <a:spcPts val="0"/>
              </a:spcAft>
              <a:buClr>
                <a:schemeClr val="dk1"/>
              </a:buClr>
              <a:buSzPts val="18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100000"/>
              </a:lnSpc>
              <a:spcBef>
                <a:spcPts val="360"/>
              </a:spcBef>
              <a:spcAft>
                <a:spcPts val="0"/>
              </a:spcAft>
              <a:buClr>
                <a:schemeClr val="dk1"/>
              </a:buClr>
              <a:buSzPts val="18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100000"/>
              </a:lnSpc>
              <a:spcBef>
                <a:spcPts val="360"/>
              </a:spcBef>
              <a:spcAft>
                <a:spcPts val="0"/>
              </a:spcAft>
              <a:buClr>
                <a:schemeClr val="dk1"/>
              </a:buClr>
              <a:buSzPts val="18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100000"/>
              </a:lnSpc>
              <a:spcBef>
                <a:spcPts val="360"/>
              </a:spcBef>
              <a:spcAft>
                <a:spcPts val="0"/>
              </a:spcAft>
              <a:buClr>
                <a:schemeClr val="dk1"/>
              </a:buClr>
              <a:buSzPts val="18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lang="en-US" dirty="0" smtClean="0"/>
          </a:p>
          <a:p>
            <a:r>
              <a:rPr lang="en-US" sz="1600" b="1" dirty="0">
                <a:solidFill>
                  <a:schemeClr val="tx1"/>
                </a:solidFill>
                <a:hlinkClick r:id="rId2"/>
              </a:rPr>
              <a:t>https://www.geekster.in/articles/java-classes-and-object/#:~:text=The%20class%20represents%20a%20group,object%20of%20the%20Dog%20class</a:t>
            </a:r>
            <a:r>
              <a:rPr lang="en-US" sz="1600" b="1" dirty="0" smtClean="0">
                <a:solidFill>
                  <a:schemeClr val="tx1"/>
                </a:solidFill>
              </a:rPr>
              <a:t>.</a:t>
            </a:r>
          </a:p>
          <a:p>
            <a:endParaRPr lang="en-US" dirty="0" smtClean="0"/>
          </a:p>
          <a:p>
            <a:endParaRPr lang="en-US" dirty="0" smtClean="0"/>
          </a:p>
          <a:p>
            <a:endParaRPr lang="en-US" dirty="0"/>
          </a:p>
        </p:txBody>
      </p:sp>
      <p:pic>
        <p:nvPicPr>
          <p:cNvPr id="9" name="Picture 4" descr="java-obj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60" y="2141975"/>
            <a:ext cx="6508247" cy="260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5472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60127"/>
          </a:xfrm>
        </p:spPr>
        <p:txBody>
          <a:bodyPr/>
          <a:lstStyle/>
          <a:p>
            <a:r>
              <a:rPr lang="en-US" sz="2000" b="1" dirty="0"/>
              <a:t>Here’s an example of a Java class and </a:t>
            </a:r>
            <a:r>
              <a:rPr lang="en-US" sz="2000" b="1" dirty="0" smtClean="0"/>
              <a:t>object: consider camry as one object of class Car</a:t>
            </a:r>
            <a:endParaRPr lang="en-US" sz="2000" b="1" dirty="0"/>
          </a:p>
        </p:txBody>
      </p:sp>
      <p:sp>
        <p:nvSpPr>
          <p:cNvPr id="3" name="Text Placeholder 2"/>
          <p:cNvSpPr>
            <a:spLocks noGrp="1"/>
          </p:cNvSpPr>
          <p:nvPr>
            <p:ph type="body" idx="1"/>
          </p:nvPr>
        </p:nvSpPr>
        <p:spPr>
          <a:xfrm>
            <a:off x="685799" y="862082"/>
            <a:ext cx="7966881" cy="5386317"/>
          </a:xfrm>
        </p:spPr>
        <p:txBody>
          <a:bodyPr/>
          <a:lstStyle/>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dirty="0"/>
          </a:p>
        </p:txBody>
      </p:sp>
      <p:pic>
        <p:nvPicPr>
          <p:cNvPr id="7" name="Picture 6"/>
          <p:cNvPicPr>
            <a:picLocks noChangeAspect="1"/>
          </p:cNvPicPr>
          <p:nvPr/>
        </p:nvPicPr>
        <p:blipFill>
          <a:blip r:embed="rId2"/>
          <a:stretch>
            <a:fillRect/>
          </a:stretch>
        </p:blipFill>
        <p:spPr>
          <a:xfrm>
            <a:off x="908285" y="862082"/>
            <a:ext cx="6939177" cy="5386317"/>
          </a:xfrm>
          <a:prstGeom prst="rect">
            <a:avLst/>
          </a:prstGeom>
        </p:spPr>
      </p:pic>
    </p:spTree>
    <p:extLst>
      <p:ext uri="{BB962C8B-B14F-4D97-AF65-F5344CB8AC3E}">
        <p14:creationId xmlns:p14="http://schemas.microsoft.com/office/powerpoint/2010/main" val="3610705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655661"/>
          </a:xfrm>
        </p:spPr>
        <p:txBody>
          <a:bodyPr/>
          <a:lstStyle/>
          <a:p>
            <a:r>
              <a:rPr lang="en-US" dirty="0" smtClean="0"/>
              <a:t>Example Cont’d</a:t>
            </a:r>
            <a:endParaRPr lang="en-US" dirty="0"/>
          </a:p>
        </p:txBody>
      </p:sp>
      <p:pic>
        <p:nvPicPr>
          <p:cNvPr id="6" name="Picture 5"/>
          <p:cNvPicPr>
            <a:picLocks noChangeAspect="1"/>
          </p:cNvPicPr>
          <p:nvPr/>
        </p:nvPicPr>
        <p:blipFill>
          <a:blip r:embed="rId2"/>
          <a:stretch>
            <a:fillRect/>
          </a:stretch>
        </p:blipFill>
        <p:spPr>
          <a:xfrm>
            <a:off x="1457659" y="1290316"/>
            <a:ext cx="7177679" cy="3445457"/>
          </a:xfrm>
          <a:prstGeom prst="rect">
            <a:avLst/>
          </a:prstGeom>
        </p:spPr>
      </p:pic>
      <p:sp>
        <p:nvSpPr>
          <p:cNvPr id="3" name="Text Placeholder 2"/>
          <p:cNvSpPr>
            <a:spLocks noGrp="1"/>
          </p:cNvSpPr>
          <p:nvPr>
            <p:ph type="body" idx="1"/>
          </p:nvPr>
        </p:nvSpPr>
        <p:spPr>
          <a:xfrm>
            <a:off x="685800" y="1053152"/>
            <a:ext cx="8089710" cy="5195248"/>
          </a:xfrm>
        </p:spPr>
        <p:txBody>
          <a:bodyPr/>
          <a:lstStyle/>
          <a:p>
            <a:pPr marL="114300" indent="0">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spTree>
    <p:extLst>
      <p:ext uri="{BB962C8B-B14F-4D97-AF65-F5344CB8AC3E}">
        <p14:creationId xmlns:p14="http://schemas.microsoft.com/office/powerpoint/2010/main" val="30999303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6"/>
          <p:cNvSpPr txBox="1">
            <a:spLocks noGrp="1"/>
          </p:cNvSpPr>
          <p:nvPr>
            <p:ph type="title"/>
          </p:nvPr>
        </p:nvSpPr>
        <p:spPr>
          <a:xfrm>
            <a:off x="265112" y="152400"/>
            <a:ext cx="83820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sp>
        <p:nvSpPr>
          <p:cNvPr id="245" name="Google Shape;245;p26"/>
          <p:cNvSpPr txBox="1">
            <a:spLocks noGrp="1"/>
          </p:cNvSpPr>
          <p:nvPr>
            <p:ph type="body" idx="1"/>
          </p:nvPr>
        </p:nvSpPr>
        <p:spPr>
          <a:xfrm>
            <a:off x="685800" y="1295331"/>
            <a:ext cx="7961312" cy="120028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dirty="0"/>
              <a:t>QUIZ</a:t>
            </a:r>
            <a:endParaRPr dirty="0"/>
          </a:p>
          <a:p>
            <a:pPr marL="0" marR="0" lvl="0" indent="0" algn="l" rtl="0">
              <a:lnSpc>
                <a:spcPct val="100000"/>
              </a:lnSpc>
              <a:spcBef>
                <a:spcPts val="0"/>
              </a:spcBef>
              <a:spcAft>
                <a:spcPts val="0"/>
              </a:spcAft>
              <a:buClr>
                <a:schemeClr val="dk1"/>
              </a:buClr>
              <a:buSzPts val="2400"/>
              <a:buFont typeface="Times New Roman"/>
              <a:buNone/>
            </a:pPr>
            <a:r>
              <a:rPr lang="en-US" sz="2400" b="0" i="0" u="none" dirty="0">
                <a:solidFill>
                  <a:schemeClr val="dk1"/>
                </a:solidFill>
                <a:latin typeface="Times New Roman"/>
                <a:ea typeface="Times New Roman"/>
                <a:cs typeface="Times New Roman"/>
                <a:sym typeface="Times New Roman"/>
              </a:rPr>
              <a:t>Create a Car object named myCar. Call the fullThrottle() and speed() methods on the myCar object, and run the program:</a:t>
            </a: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685800" y="152400"/>
            <a:ext cx="7772400" cy="69376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0" i="0" u="none" dirty="0">
                <a:solidFill>
                  <a:schemeClr val="dk2"/>
                </a:solidFill>
                <a:latin typeface="Times New Roman"/>
                <a:ea typeface="Times New Roman"/>
                <a:cs typeface="Times New Roman"/>
                <a:sym typeface="Times New Roman"/>
              </a:rPr>
              <a:t>Example</a:t>
            </a:r>
            <a:endParaRPr dirty="0"/>
          </a:p>
        </p:txBody>
      </p:sp>
      <p:pic>
        <p:nvPicPr>
          <p:cNvPr id="251" name="Google Shape;251;p27"/>
          <p:cNvPicPr preferRelativeResize="0">
            <a:picLocks noGrp="1"/>
          </p:cNvPicPr>
          <p:nvPr>
            <p:ph type="body" idx="1"/>
          </p:nvPr>
        </p:nvPicPr>
        <p:blipFill rotWithShape="1">
          <a:blip r:embed="rId3">
            <a:alphaModFix/>
          </a:blip>
          <a:srcRect/>
          <a:stretch/>
        </p:blipFill>
        <p:spPr>
          <a:xfrm>
            <a:off x="371900" y="941697"/>
            <a:ext cx="8540088" cy="54864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8"/>
          <p:cNvSpPr txBox="1">
            <a:spLocks noGrp="1"/>
          </p:cNvSpPr>
          <p:nvPr>
            <p:ph type="title"/>
          </p:nvPr>
        </p:nvSpPr>
        <p:spPr>
          <a:xfrm>
            <a:off x="685800" y="262759"/>
            <a:ext cx="7772400" cy="47296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3600" b="1" i="0" u="none" dirty="0" smtClean="0">
                <a:solidFill>
                  <a:schemeClr val="accent2">
                    <a:lumMod val="75000"/>
                  </a:schemeClr>
                </a:solidFill>
                <a:latin typeface="Times New Roman"/>
                <a:ea typeface="Times New Roman"/>
                <a:cs typeface="Times New Roman"/>
                <a:sym typeface="Times New Roman"/>
              </a:rPr>
              <a:t>JAVA CONSTRUCTORS</a:t>
            </a: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sp>
        <p:nvSpPr>
          <p:cNvPr id="257" name="Google Shape;257;p28"/>
          <p:cNvSpPr txBox="1">
            <a:spLocks noGrp="1"/>
          </p:cNvSpPr>
          <p:nvPr>
            <p:ph type="body" idx="1"/>
          </p:nvPr>
        </p:nvSpPr>
        <p:spPr>
          <a:xfrm>
            <a:off x="685800" y="1051033"/>
            <a:ext cx="7772400" cy="383627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Times New Roman"/>
              <a:buChar char="•"/>
            </a:pPr>
            <a:r>
              <a:rPr lang="en-US" sz="2000" b="1" i="0" u="none" dirty="0">
                <a:solidFill>
                  <a:schemeClr val="dk1"/>
                </a:solidFill>
                <a:sym typeface="Times New Roman"/>
              </a:rPr>
              <a:t>A constructor </a:t>
            </a:r>
            <a:r>
              <a:rPr lang="en-US" sz="2000" b="0" i="0" u="none" dirty="0">
                <a:solidFill>
                  <a:schemeClr val="dk1"/>
                </a:solidFill>
                <a:sym typeface="Times New Roman"/>
              </a:rPr>
              <a:t>in Java is a </a:t>
            </a:r>
            <a:r>
              <a:rPr lang="en-US" sz="2000" b="1" i="0" u="none" dirty="0">
                <a:solidFill>
                  <a:schemeClr val="dk1"/>
                </a:solidFill>
                <a:sym typeface="Times New Roman"/>
              </a:rPr>
              <a:t>special method</a:t>
            </a:r>
            <a:r>
              <a:rPr lang="en-US" sz="2000" b="0" i="0" u="none" dirty="0">
                <a:solidFill>
                  <a:schemeClr val="dk1"/>
                </a:solidFill>
                <a:sym typeface="Times New Roman"/>
              </a:rPr>
              <a:t> that is used to initialize objects. The constructor is called when an object of a class is created. It can be used to set initial values for object </a:t>
            </a:r>
            <a:r>
              <a:rPr lang="en-US" sz="2000" b="0" i="0" u="none" dirty="0" smtClean="0">
                <a:solidFill>
                  <a:schemeClr val="dk1"/>
                </a:solidFill>
                <a:sym typeface="Times New Roman"/>
              </a:rPr>
              <a:t>attributes.</a:t>
            </a:r>
          </a:p>
          <a:p>
            <a:pPr marL="342900" lvl="0" algn="just">
              <a:spcBef>
                <a:spcPts val="0"/>
              </a:spcBef>
              <a:buSzPts val="3200"/>
            </a:pPr>
            <a:r>
              <a:rPr lang="en-US" sz="2000" b="1" dirty="0" smtClean="0"/>
              <a:t>General </a:t>
            </a:r>
            <a:r>
              <a:rPr lang="en-US" sz="2000" b="1" dirty="0"/>
              <a:t>Syntax of a </a:t>
            </a:r>
            <a:r>
              <a:rPr lang="en-US" sz="2000" b="1" dirty="0" smtClean="0"/>
              <a:t>Constructor: </a:t>
            </a:r>
          </a:p>
          <a:p>
            <a:pPr marL="914400" lvl="2" indent="0" algn="just">
              <a:spcBef>
                <a:spcPts val="0"/>
              </a:spcBef>
              <a:buSzPts val="3200"/>
              <a:buNone/>
            </a:pPr>
            <a:endParaRPr lang="en-US" sz="1800" b="1" dirty="0" smtClean="0"/>
          </a:p>
          <a:p>
            <a:pPr marL="914400" lvl="2" indent="0" algn="just">
              <a:spcBef>
                <a:spcPts val="0"/>
              </a:spcBef>
              <a:buSzPts val="3200"/>
              <a:buNone/>
            </a:pPr>
            <a:r>
              <a:rPr lang="en-US" sz="1800" b="1" dirty="0" smtClean="0"/>
              <a:t>class </a:t>
            </a:r>
            <a:r>
              <a:rPr lang="en-US" sz="1800" b="1" dirty="0"/>
              <a:t>ClassName {</a:t>
            </a:r>
          </a:p>
          <a:p>
            <a:pPr marL="914400" lvl="2" indent="0" algn="just">
              <a:spcBef>
                <a:spcPts val="0"/>
              </a:spcBef>
              <a:buSzPts val="3200"/>
              <a:buNone/>
            </a:pPr>
            <a:r>
              <a:rPr lang="en-US" sz="1800" b="1" dirty="0"/>
              <a:t>    // </a:t>
            </a:r>
            <a:r>
              <a:rPr lang="en-US" sz="1800" b="1" dirty="0" smtClean="0"/>
              <a:t>Constructor</a:t>
            </a:r>
          </a:p>
          <a:p>
            <a:pPr marL="914400" lvl="2" indent="0" algn="just">
              <a:spcBef>
                <a:spcPts val="0"/>
              </a:spcBef>
              <a:buSzPts val="3200"/>
              <a:buNone/>
            </a:pPr>
            <a:endParaRPr lang="en-US" sz="1800" b="1" dirty="0"/>
          </a:p>
          <a:p>
            <a:pPr marL="914400" lvl="2" indent="0" algn="just">
              <a:spcBef>
                <a:spcPts val="0"/>
              </a:spcBef>
              <a:buSzPts val="3200"/>
              <a:buNone/>
            </a:pPr>
            <a:r>
              <a:rPr lang="en-US" sz="1800" b="1" dirty="0"/>
              <a:t>    ClassName() {</a:t>
            </a:r>
          </a:p>
          <a:p>
            <a:pPr marL="914400" lvl="2" indent="0" algn="just">
              <a:spcBef>
                <a:spcPts val="0"/>
              </a:spcBef>
              <a:buSzPts val="3200"/>
              <a:buNone/>
            </a:pPr>
            <a:r>
              <a:rPr lang="en-US" sz="1800" b="1" dirty="0"/>
              <a:t>        // Initialization code</a:t>
            </a:r>
          </a:p>
          <a:p>
            <a:pPr marL="914400" lvl="2" indent="0" algn="just">
              <a:spcBef>
                <a:spcPts val="0"/>
              </a:spcBef>
              <a:buSzPts val="3200"/>
              <a:buNone/>
            </a:pPr>
            <a:r>
              <a:rPr lang="en-US" sz="1800" b="1" dirty="0"/>
              <a:t>    }</a:t>
            </a:r>
          </a:p>
          <a:p>
            <a:pPr marL="914400" lvl="2" indent="0" algn="just">
              <a:spcBef>
                <a:spcPts val="0"/>
              </a:spcBef>
              <a:buSzPts val="3200"/>
              <a:buNone/>
            </a:pPr>
            <a:r>
              <a:rPr lang="en-US" sz="1800" b="1" dirty="0"/>
              <a:t>}</a:t>
            </a:r>
          </a:p>
          <a:p>
            <a:pPr marL="0" lvl="0" indent="0" algn="just">
              <a:spcBef>
                <a:spcPts val="0"/>
              </a:spcBef>
              <a:buSzPts val="3200"/>
              <a:buNone/>
            </a:pPr>
            <a:endParaRPr sz="20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0924"/>
            <a:ext cx="7772400" cy="756745"/>
          </a:xfrm>
        </p:spPr>
        <p:txBody>
          <a:bodyPr/>
          <a:lstStyle/>
          <a:p>
            <a:r>
              <a:rPr lang="en-US" altLang="en-US" b="1" dirty="0" smtClean="0">
                <a:solidFill>
                  <a:schemeClr val="tx1"/>
                </a:solidFill>
                <a:latin typeface="Times New Roman" panose="02020603050405020304" pitchFamily="18" charset="0"/>
                <a:cs typeface="Times New Roman" panose="02020603050405020304" pitchFamily="18" charset="0"/>
              </a:rPr>
              <a:t/>
            </a:r>
            <a:br>
              <a:rPr lang="en-US" altLang="en-US" b="1" dirty="0" smtClean="0">
                <a:solidFill>
                  <a:schemeClr val="tx1"/>
                </a:solidFill>
                <a:latin typeface="Times New Roman" panose="02020603050405020304" pitchFamily="18" charset="0"/>
                <a:cs typeface="Times New Roman" panose="02020603050405020304" pitchFamily="18" charset="0"/>
              </a:rPr>
            </a:br>
            <a:r>
              <a:rPr lang="en-US" altLang="en-US" b="1" dirty="0" smtClean="0">
                <a:solidFill>
                  <a:schemeClr val="tx1"/>
                </a:solidFill>
                <a:latin typeface="Times New Roman" panose="02020603050405020304" pitchFamily="18" charset="0"/>
                <a:cs typeface="Times New Roman" panose="02020603050405020304" pitchFamily="18" charset="0"/>
              </a:rPr>
              <a:t>Key </a:t>
            </a:r>
            <a:r>
              <a:rPr lang="en-US" altLang="en-US" b="1" dirty="0">
                <a:solidFill>
                  <a:schemeClr val="tx1"/>
                </a:solidFill>
                <a:latin typeface="Times New Roman" panose="02020603050405020304" pitchFamily="18" charset="0"/>
                <a:cs typeface="Times New Roman" panose="02020603050405020304" pitchFamily="18" charset="0"/>
              </a:rPr>
              <a:t>Points:</a:t>
            </a:r>
            <a:br>
              <a:rPr lang="en-US" alt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
        <p:nvSpPr>
          <p:cNvPr id="5" name="Rectangle 1"/>
          <p:cNvSpPr>
            <a:spLocks noGrp="1" noChangeArrowheads="1"/>
          </p:cNvSpPr>
          <p:nvPr>
            <p:ph type="body" idx="1"/>
          </p:nvPr>
        </p:nvSpPr>
        <p:spPr bwMode="auto">
          <a:xfrm>
            <a:off x="685800" y="1367879"/>
            <a:ext cx="8100848"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just"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Constructor Name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constructor must have the same name as the class (ClassName in this case).</a:t>
            </a:r>
          </a:p>
          <a:p>
            <a:pPr marL="342900" marR="0" lvl="0" algn="just"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 Return Type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Constructors do not have a return type, not even void.</a:t>
            </a:r>
          </a:p>
          <a:p>
            <a:pPr marL="342900" marR="0" lvl="0" algn="just"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Automatic Invocation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constructor is automatically called when you create an object using the </a:t>
            </a:r>
            <a:r>
              <a:rPr kumimoji="0" lang="en-US" altLang="en-US" sz="2000" b="1" i="0" u="none" strike="noStrike" cap="none" normalizeH="0" baseline="0" dirty="0" smtClean="0">
                <a:ln>
                  <a:noFill/>
                </a:ln>
                <a:solidFill>
                  <a:srgbClr val="FF0000"/>
                </a:solidFill>
                <a:effectLst/>
                <a:latin typeface="Times New Roman" panose="02020603050405020304" pitchFamily="18" charset="0"/>
                <a:cs typeface="Times New Roman" panose="02020603050405020304" pitchFamily="18" charset="0"/>
              </a:rPr>
              <a:t>new</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keyword.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1333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9"/>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Java Syntax</a:t>
            </a:r>
            <a:endParaRPr dirty="0"/>
          </a:p>
        </p:txBody>
      </p:sp>
      <p:sp>
        <p:nvSpPr>
          <p:cNvPr id="141" name="Google Shape;141;p9"/>
          <p:cNvSpPr txBox="1">
            <a:spLocks noGrp="1"/>
          </p:cNvSpPr>
          <p:nvPr>
            <p:ph type="body" idx="1"/>
          </p:nvPr>
        </p:nvSpPr>
        <p:spPr>
          <a:xfrm>
            <a:off x="228600" y="1757273"/>
            <a:ext cx="8534400" cy="3108503"/>
          </a:xfrm>
          <a:prstGeom prst="rect">
            <a:avLst/>
          </a:prstGeom>
          <a:noFill/>
          <a:ln>
            <a:noFill/>
          </a:ln>
        </p:spPr>
        <p:txBody>
          <a:bodyPr spcFirstLastPara="1" wrap="square" lIns="91425" tIns="45700" rIns="91425" bIns="45700" anchor="ctr" anchorCtr="0">
            <a:spAutoFit/>
          </a:bodyPr>
          <a:lstStyle/>
          <a:p>
            <a:pPr marL="457200" lvl="1" indent="0">
              <a:spcBef>
                <a:spcPts val="0"/>
              </a:spcBef>
              <a:buSzPts val="3200"/>
              <a:buFont typeface="Arial Black"/>
              <a:buNone/>
            </a:pPr>
            <a:r>
              <a:rPr lang="en-US" b="1" i="0" u="none" dirty="0" smtClean="0">
                <a:solidFill>
                  <a:schemeClr val="dk1"/>
                </a:solidFill>
                <a:latin typeface="+mj-lt"/>
                <a:ea typeface="Arial Black"/>
                <a:cs typeface="Arial Black"/>
                <a:sym typeface="Arial Black"/>
              </a:rPr>
              <a:t>public class Main </a:t>
            </a:r>
            <a:endParaRPr b="1" dirty="0" smtClean="0">
              <a:latin typeface="+mj-lt"/>
            </a:endParaRPr>
          </a:p>
          <a:p>
            <a:pPr marL="457200" lvl="1" indent="0">
              <a:spcBef>
                <a:spcPts val="0"/>
              </a:spcBef>
              <a:buSzPts val="3200"/>
              <a:buFont typeface="Arial Black"/>
              <a:buNone/>
            </a:pPr>
            <a:r>
              <a:rPr lang="en-US" b="1" i="0" u="none" dirty="0" smtClean="0">
                <a:solidFill>
                  <a:schemeClr val="dk1"/>
                </a:solidFill>
                <a:latin typeface="+mj-lt"/>
                <a:ea typeface="Arial Black"/>
                <a:cs typeface="Arial Black"/>
                <a:sym typeface="Arial Black"/>
              </a:rPr>
              <a:t>{ </a:t>
            </a:r>
            <a:endParaRPr b="1" dirty="0" smtClean="0">
              <a:latin typeface="+mj-lt"/>
            </a:endParaRPr>
          </a:p>
          <a:p>
            <a:pPr marL="457200" lvl="1" indent="0">
              <a:spcBef>
                <a:spcPts val="0"/>
              </a:spcBef>
              <a:buSzPts val="3200"/>
              <a:buFont typeface="Arial Black"/>
              <a:buNone/>
            </a:pPr>
            <a:r>
              <a:rPr lang="en-US" b="1" i="0" u="none" dirty="0" smtClean="0">
                <a:solidFill>
                  <a:schemeClr val="dk1"/>
                </a:solidFill>
                <a:latin typeface="+mj-lt"/>
                <a:ea typeface="Arial Black"/>
                <a:cs typeface="Arial Black"/>
                <a:sym typeface="Arial Black"/>
              </a:rPr>
              <a:t>public static void main(String[] args) </a:t>
            </a:r>
            <a:endParaRPr b="1" dirty="0" smtClean="0">
              <a:latin typeface="+mj-lt"/>
            </a:endParaRPr>
          </a:p>
          <a:p>
            <a:pPr marL="457200" lvl="1" indent="0">
              <a:spcBef>
                <a:spcPts val="0"/>
              </a:spcBef>
              <a:buSzPts val="3200"/>
              <a:buFont typeface="Arial Black"/>
              <a:buNone/>
            </a:pPr>
            <a:r>
              <a:rPr lang="en-US" b="1" i="0" u="none" dirty="0" smtClean="0">
                <a:solidFill>
                  <a:schemeClr val="dk1"/>
                </a:solidFill>
                <a:latin typeface="+mj-lt"/>
                <a:ea typeface="Arial Black"/>
                <a:cs typeface="Arial Black"/>
                <a:sym typeface="Arial Black"/>
              </a:rPr>
              <a:t>{ </a:t>
            </a:r>
            <a:endParaRPr b="1" dirty="0" smtClean="0">
              <a:latin typeface="+mj-lt"/>
            </a:endParaRPr>
          </a:p>
          <a:p>
            <a:pPr marL="457200" lvl="1" indent="0">
              <a:spcBef>
                <a:spcPts val="0"/>
              </a:spcBef>
              <a:buSzPts val="3200"/>
              <a:buFont typeface="Arial Black"/>
              <a:buNone/>
            </a:pPr>
            <a:r>
              <a:rPr lang="en-US" b="1" i="0" u="none" dirty="0" smtClean="0">
                <a:solidFill>
                  <a:schemeClr val="dk1"/>
                </a:solidFill>
                <a:latin typeface="+mj-lt"/>
                <a:ea typeface="Arial Black"/>
                <a:cs typeface="Arial Black"/>
                <a:sym typeface="Arial Black"/>
              </a:rPr>
              <a:t>System.out.println("Hello World");</a:t>
            </a:r>
            <a:endParaRPr b="1" dirty="0" smtClean="0">
              <a:latin typeface="+mj-lt"/>
            </a:endParaRPr>
          </a:p>
          <a:p>
            <a:pPr marL="457200" lvl="1" indent="0">
              <a:spcBef>
                <a:spcPts val="0"/>
              </a:spcBef>
              <a:buSzPts val="1600"/>
              <a:buFont typeface="Arial Black"/>
              <a:buNone/>
            </a:pPr>
            <a:r>
              <a:rPr lang="en-US" b="1" i="0" u="none" dirty="0" smtClean="0">
                <a:solidFill>
                  <a:schemeClr val="dk1"/>
                </a:solidFill>
                <a:latin typeface="+mj-lt"/>
                <a:ea typeface="Arial Black"/>
                <a:cs typeface="Arial Black"/>
                <a:sym typeface="Arial Black"/>
              </a:rPr>
              <a:t> } </a:t>
            </a:r>
          </a:p>
          <a:p>
            <a:pPr marL="457200" lvl="1" indent="0">
              <a:spcBef>
                <a:spcPts val="0"/>
              </a:spcBef>
              <a:buSzPts val="1600"/>
              <a:buFont typeface="Arial Black"/>
              <a:buNone/>
            </a:pPr>
            <a:r>
              <a:rPr lang="en-US" b="1" i="0" u="none" dirty="0" smtClean="0">
                <a:solidFill>
                  <a:schemeClr val="dk1"/>
                </a:solidFill>
                <a:latin typeface="+mj-lt"/>
                <a:ea typeface="Arial Black"/>
                <a:cs typeface="Arial Black"/>
                <a:sym typeface="Arial Black"/>
              </a:rPr>
              <a:t>} </a:t>
            </a:r>
            <a:endParaRPr b="1" dirty="0">
              <a:latin typeface="+mj-lt"/>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482162"/>
          </a:xfrm>
        </p:spPr>
        <p:txBody>
          <a:bodyPr/>
          <a:lstStyle/>
          <a:p>
            <a:r>
              <a:rPr lang="en-US" sz="3200" b="1" dirty="0" smtClean="0"/>
              <a:t>Example: </a:t>
            </a:r>
            <a:r>
              <a:rPr lang="en-US" sz="2000" b="1" dirty="0" smtClean="0"/>
              <a:t>CONSTRUCTOR WITH PARAMETER</a:t>
            </a:r>
            <a:endParaRPr lang="en-US" sz="2000" b="1" dirty="0"/>
          </a:p>
        </p:txBody>
      </p:sp>
      <p:sp>
        <p:nvSpPr>
          <p:cNvPr id="3" name="Text Placeholder 2"/>
          <p:cNvSpPr>
            <a:spLocks noGrp="1"/>
          </p:cNvSpPr>
          <p:nvPr>
            <p:ph type="body" idx="1"/>
          </p:nvPr>
        </p:nvSpPr>
        <p:spPr>
          <a:xfrm>
            <a:off x="685800" y="522889"/>
            <a:ext cx="8332076" cy="6256283"/>
          </a:xfrm>
        </p:spPr>
        <p:txBody>
          <a:bodyPr/>
          <a:lstStyle/>
          <a:p>
            <a:pPr marL="114300" indent="0">
              <a:buNone/>
            </a:pPr>
            <a:r>
              <a:rPr lang="en-US" sz="1400" dirty="0"/>
              <a:t>public class Car {</a:t>
            </a:r>
          </a:p>
          <a:p>
            <a:pPr marL="114300" indent="0">
              <a:buNone/>
            </a:pPr>
            <a:r>
              <a:rPr lang="en-US" sz="1400" dirty="0"/>
              <a:t>    // Fields (properties)</a:t>
            </a:r>
          </a:p>
          <a:p>
            <a:pPr marL="114300" indent="0">
              <a:buNone/>
            </a:pPr>
            <a:r>
              <a:rPr lang="en-US" sz="1400" dirty="0"/>
              <a:t>    String model;</a:t>
            </a:r>
          </a:p>
          <a:p>
            <a:pPr marL="114300" indent="0">
              <a:buNone/>
            </a:pPr>
            <a:r>
              <a:rPr lang="en-US" sz="1400" dirty="0"/>
              <a:t>    int year;</a:t>
            </a:r>
          </a:p>
          <a:p>
            <a:pPr marL="114300" indent="0">
              <a:buNone/>
            </a:pPr>
            <a:endParaRPr lang="en-US" sz="1400" dirty="0"/>
          </a:p>
          <a:p>
            <a:pPr marL="114300" indent="0">
              <a:buNone/>
            </a:pPr>
            <a:r>
              <a:rPr lang="en-US" sz="1400" dirty="0"/>
              <a:t>    // Parameterized constructor</a:t>
            </a:r>
          </a:p>
          <a:p>
            <a:pPr marL="114300" indent="0">
              <a:buNone/>
            </a:pPr>
            <a:r>
              <a:rPr lang="en-US" sz="1400" dirty="0"/>
              <a:t>    Car(String model, int year) {</a:t>
            </a:r>
          </a:p>
          <a:p>
            <a:pPr marL="114300" indent="0">
              <a:buNone/>
            </a:pPr>
            <a:r>
              <a:rPr lang="en-US" sz="1400" dirty="0"/>
              <a:t>        </a:t>
            </a:r>
            <a:r>
              <a:rPr lang="en-US" sz="1400" dirty="0" err="1"/>
              <a:t>this.model</a:t>
            </a:r>
            <a:r>
              <a:rPr lang="en-US" sz="1400" dirty="0"/>
              <a:t> = model;  // Assign parameter 'model' to the field 'model'</a:t>
            </a:r>
          </a:p>
          <a:p>
            <a:pPr marL="114300" indent="0">
              <a:buNone/>
            </a:pPr>
            <a:r>
              <a:rPr lang="en-US" sz="1400" dirty="0"/>
              <a:t>        </a:t>
            </a:r>
            <a:r>
              <a:rPr lang="en-US" sz="1400" dirty="0" err="1"/>
              <a:t>this.year</a:t>
            </a:r>
            <a:r>
              <a:rPr lang="en-US" sz="1400" dirty="0"/>
              <a:t> = year;    // Assign parameter 'year' to the field 'year'</a:t>
            </a:r>
          </a:p>
          <a:p>
            <a:pPr marL="114300" indent="0">
              <a:buNone/>
            </a:pPr>
            <a:r>
              <a:rPr lang="en-US" sz="1400" dirty="0"/>
              <a:t>    }</a:t>
            </a:r>
          </a:p>
          <a:p>
            <a:pPr marL="114300" indent="0">
              <a:buNone/>
            </a:pPr>
            <a:endParaRPr lang="en-US" sz="1400" dirty="0"/>
          </a:p>
          <a:p>
            <a:pPr marL="114300" indent="0">
              <a:buNone/>
            </a:pPr>
            <a:r>
              <a:rPr lang="en-US" sz="1400" dirty="0"/>
              <a:t>    // Main method to create objects</a:t>
            </a:r>
          </a:p>
          <a:p>
            <a:pPr marL="114300" indent="0">
              <a:buNone/>
            </a:pPr>
            <a:r>
              <a:rPr lang="en-US" sz="1400" dirty="0"/>
              <a:t>    public static void main(String[] args) {</a:t>
            </a:r>
          </a:p>
          <a:p>
            <a:pPr marL="114300" indent="0">
              <a:buNone/>
            </a:pPr>
            <a:r>
              <a:rPr lang="en-US" sz="1400" dirty="0"/>
              <a:t>        // Create objects using the parameterized constructor</a:t>
            </a:r>
          </a:p>
          <a:p>
            <a:pPr marL="114300" indent="0">
              <a:buNone/>
            </a:pPr>
            <a:r>
              <a:rPr lang="en-US" sz="1400" dirty="0"/>
              <a:t>        Car car1 = new Car("Toyota", 2020);  // Object with model "Toyota" and year 2020</a:t>
            </a:r>
          </a:p>
          <a:p>
            <a:pPr marL="114300" indent="0">
              <a:buNone/>
            </a:pPr>
            <a:r>
              <a:rPr lang="en-US" sz="1400" dirty="0"/>
              <a:t>        Car car2 = new Car("Honda", 2022);   // Object with model "Honda" and year 2022</a:t>
            </a:r>
          </a:p>
          <a:p>
            <a:pPr marL="114300" indent="0">
              <a:buNone/>
            </a:pPr>
            <a:endParaRPr lang="en-US" sz="1400" dirty="0"/>
          </a:p>
          <a:p>
            <a:pPr marL="114300" indent="0">
              <a:buNone/>
            </a:pPr>
            <a:r>
              <a:rPr lang="en-US" sz="1400" dirty="0"/>
              <a:t>        // Display the values of fields</a:t>
            </a:r>
          </a:p>
          <a:p>
            <a:pPr marL="114300" indent="0">
              <a:buNone/>
            </a:pPr>
            <a:r>
              <a:rPr lang="en-US" sz="1400" dirty="0"/>
              <a:t>        System.out.println("Car 1: Model = " + car1.model + ", Year = " + car1.year);</a:t>
            </a:r>
          </a:p>
          <a:p>
            <a:pPr marL="114300" indent="0">
              <a:buNone/>
            </a:pPr>
            <a:r>
              <a:rPr lang="en-US" sz="1400" dirty="0"/>
              <a:t>        System.out.println("Car 2: Model = " + car2.model + ", Year = " + car2.year</a:t>
            </a:r>
            <a:r>
              <a:rPr lang="en-US" sz="1400" dirty="0" smtClean="0"/>
              <a:t>);           </a:t>
            </a:r>
            <a:endParaRPr lang="en-US" sz="1400" dirty="0"/>
          </a:p>
          <a:p>
            <a:pPr marL="114300" indent="0">
              <a:buNone/>
            </a:pPr>
            <a:r>
              <a:rPr lang="en-US" sz="1400" dirty="0"/>
              <a:t>    }</a:t>
            </a:r>
          </a:p>
          <a:p>
            <a:pPr marL="114300" indent="0">
              <a:buNone/>
            </a:pPr>
            <a:r>
              <a:rPr lang="en-US" sz="1400" dirty="0" smtClean="0"/>
              <a:t>}				</a:t>
            </a:r>
            <a:r>
              <a:rPr lang="en-US" sz="1400" dirty="0"/>
              <a:t> </a:t>
            </a:r>
            <a:r>
              <a:rPr lang="en-US" sz="1400" dirty="0" smtClean="0"/>
              <a:t>      </a:t>
            </a:r>
            <a:r>
              <a:rPr lang="en-US" sz="1400" u="sng" dirty="0" smtClean="0"/>
              <a:t> </a:t>
            </a:r>
            <a:r>
              <a:rPr lang="en-US" sz="1400" b="1" u="sng" dirty="0" smtClean="0"/>
              <a:t>output</a:t>
            </a:r>
            <a:r>
              <a:rPr lang="en-US" sz="1400" b="1" dirty="0"/>
              <a:t>: </a:t>
            </a:r>
          </a:p>
          <a:p>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pic>
        <p:nvPicPr>
          <p:cNvPr id="5" name="Picture 4"/>
          <p:cNvPicPr>
            <a:picLocks noChangeAspect="1"/>
          </p:cNvPicPr>
          <p:nvPr/>
        </p:nvPicPr>
        <p:blipFill>
          <a:blip r:embed="rId2"/>
          <a:stretch>
            <a:fillRect/>
          </a:stretch>
        </p:blipFill>
        <p:spPr>
          <a:xfrm>
            <a:off x="5437788" y="6209966"/>
            <a:ext cx="3390900" cy="542925"/>
          </a:xfrm>
          <a:prstGeom prst="rect">
            <a:avLst/>
          </a:prstGeom>
        </p:spPr>
      </p:pic>
    </p:spTree>
    <p:extLst>
      <p:ext uri="{BB962C8B-B14F-4D97-AF65-F5344CB8AC3E}">
        <p14:creationId xmlns:p14="http://schemas.microsoft.com/office/powerpoint/2010/main" val="42696025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580697" y="105104"/>
            <a:ext cx="7772400" cy="546538"/>
          </a:xfrm>
          <a:prstGeom prst="rect">
            <a:avLst/>
          </a:prstGeom>
          <a:noFill/>
          <a:ln>
            <a:noFill/>
          </a:ln>
        </p:spPr>
        <p:txBody>
          <a:bodyPr spcFirstLastPara="1" wrap="square" lIns="91425" tIns="45700" rIns="91425" bIns="45700" anchor="ctr" anchorCtr="0">
            <a:noAutofit/>
          </a:bodyPr>
          <a:lstStyle/>
          <a:p>
            <a:pPr lvl="0">
              <a:buClr>
                <a:schemeClr val="dk2"/>
              </a:buClr>
              <a:buSzPts val="4400"/>
            </a:pPr>
            <a:r>
              <a:rPr lang="en-US" sz="2400" b="1" dirty="0"/>
              <a:t>Types of Constructors in Java:</a:t>
            </a:r>
            <a:endParaRPr sz="2400"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
        <p:nvSpPr>
          <p:cNvPr id="4" name="Rectangle 1"/>
          <p:cNvSpPr>
            <a:spLocks noGrp="1" noChangeArrowheads="1"/>
          </p:cNvSpPr>
          <p:nvPr>
            <p:ph type="body" idx="1"/>
          </p:nvPr>
        </p:nvSpPr>
        <p:spPr bwMode="auto">
          <a:xfrm>
            <a:off x="580697" y="764024"/>
            <a:ext cx="7270859"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1. Default Constructor (No-</a:t>
            </a:r>
            <a:r>
              <a:rPr kumimoji="0" lang="en-US" altLang="en-US" sz="1800" b="1"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Arg</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Constructor)</a:t>
            </a:r>
            <a:endParaRPr lang="en-US" altLang="en-US" sz="18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If no constructor is explicitly defined, Java provides a default constructor that assigns default values (e.g., null for object references and 0 for numeric types).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400" b="1" dirty="0" smtClean="0">
                <a:solidFill>
                  <a:schemeClr val="tx1"/>
                </a:solidFill>
                <a:latin typeface="Times New Roman" panose="02020603050405020304" pitchFamily="18" charset="0"/>
                <a:cs typeface="Times New Roman" panose="02020603050405020304" pitchFamily="18" charset="0"/>
              </a:rPr>
              <a:t>Example:</a:t>
            </a:r>
            <a:endParaRPr lang="en-US" altLang="en-US" sz="1400" b="1"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2046232" y="2517226"/>
            <a:ext cx="5279477" cy="3316035"/>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979" y="375746"/>
            <a:ext cx="7772400" cy="378372"/>
          </a:xfrm>
        </p:spPr>
        <p:txBody>
          <a:bodyPr/>
          <a:lstStyle/>
          <a:p>
            <a:r>
              <a:rPr lang="en-US" sz="2400" b="1" dirty="0" smtClean="0"/>
              <a:t>2. Parameterized </a:t>
            </a:r>
            <a:r>
              <a:rPr lang="en-US" sz="2400" b="1" dirty="0"/>
              <a:t>Constructor</a:t>
            </a:r>
            <a:r>
              <a:rPr lang="en-US" sz="2400" dirty="0"/>
              <a:t>:</a:t>
            </a:r>
          </a:p>
        </p:txBody>
      </p:sp>
      <p:sp>
        <p:nvSpPr>
          <p:cNvPr id="3" name="Text Placeholder 2"/>
          <p:cNvSpPr>
            <a:spLocks noGrp="1"/>
          </p:cNvSpPr>
          <p:nvPr>
            <p:ph type="body" idx="1"/>
          </p:nvPr>
        </p:nvSpPr>
        <p:spPr>
          <a:xfrm>
            <a:off x="685800" y="993227"/>
            <a:ext cx="7772400" cy="4797972"/>
          </a:xfrm>
        </p:spPr>
        <p:txBody>
          <a:bodyPr/>
          <a:lstStyle/>
          <a:p>
            <a:r>
              <a:rPr lang="en-US" sz="2000" dirty="0"/>
              <a:t>A constructor that accepts parameters to initialize object fields with specific values when the object is created</a:t>
            </a:r>
            <a:r>
              <a:rPr lang="en-US" sz="2000" dirty="0" smtClean="0"/>
              <a:t>.</a:t>
            </a:r>
          </a:p>
          <a:p>
            <a:pPr marL="114300" indent="0">
              <a:buNone/>
            </a:pPr>
            <a:endParaRPr lang="en-US" sz="2000" dirty="0"/>
          </a:p>
          <a:p>
            <a:pPr marL="114300" indent="0">
              <a:buNone/>
            </a:pPr>
            <a:r>
              <a:rPr lang="en-US" sz="2000" b="1" dirty="0" smtClean="0"/>
              <a:t>Example:</a:t>
            </a:r>
          </a:p>
          <a:p>
            <a:pPr marL="114300" indent="0">
              <a:buNone/>
            </a:pPr>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pic>
        <p:nvPicPr>
          <p:cNvPr id="5" name="Picture 4"/>
          <p:cNvPicPr>
            <a:picLocks noChangeAspect="1"/>
          </p:cNvPicPr>
          <p:nvPr/>
        </p:nvPicPr>
        <p:blipFill>
          <a:blip r:embed="rId2"/>
          <a:stretch>
            <a:fillRect/>
          </a:stretch>
        </p:blipFill>
        <p:spPr>
          <a:xfrm>
            <a:off x="2753792" y="2117834"/>
            <a:ext cx="3636416" cy="3383735"/>
          </a:xfrm>
          <a:prstGeom prst="rect">
            <a:avLst/>
          </a:prstGeom>
        </p:spPr>
      </p:pic>
    </p:spTree>
    <p:extLst>
      <p:ext uri="{BB962C8B-B14F-4D97-AF65-F5344CB8AC3E}">
        <p14:creationId xmlns:p14="http://schemas.microsoft.com/office/powerpoint/2010/main" val="33656575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882" y="73572"/>
            <a:ext cx="7772400" cy="399393"/>
          </a:xfrm>
        </p:spPr>
        <p:txBody>
          <a:bodyPr/>
          <a:lstStyle/>
          <a:p>
            <a:r>
              <a:rPr lang="en-US" sz="3200" b="1" dirty="0" smtClean="0"/>
              <a:t>3. Constructor </a:t>
            </a:r>
            <a:r>
              <a:rPr lang="en-US" sz="3200" b="1" dirty="0"/>
              <a:t>Overloading</a:t>
            </a:r>
            <a:r>
              <a:rPr lang="en-US" sz="3200" dirty="0"/>
              <a:t>:</a:t>
            </a:r>
          </a:p>
        </p:txBody>
      </p:sp>
      <p:sp>
        <p:nvSpPr>
          <p:cNvPr id="3" name="Text Placeholder 2"/>
          <p:cNvSpPr>
            <a:spLocks noGrp="1"/>
          </p:cNvSpPr>
          <p:nvPr>
            <p:ph type="body" idx="1"/>
          </p:nvPr>
        </p:nvSpPr>
        <p:spPr>
          <a:xfrm>
            <a:off x="874985" y="572813"/>
            <a:ext cx="7772400" cy="6206359"/>
          </a:xfrm>
        </p:spPr>
        <p:txBody>
          <a:bodyPr/>
          <a:lstStyle/>
          <a:p>
            <a:pPr>
              <a:buFont typeface="Wingdings" panose="05000000000000000000" pitchFamily="2" charset="2"/>
              <a:buChar char="q"/>
            </a:pPr>
            <a:r>
              <a:rPr lang="en-US" sz="2000" dirty="0"/>
              <a:t>Java allows constructor overloading, which means you can have multiple </a:t>
            </a:r>
            <a:r>
              <a:rPr lang="en-US" sz="2000" dirty="0" smtClean="0"/>
              <a:t>constructors </a:t>
            </a:r>
            <a:r>
              <a:rPr lang="en-US" sz="2000" dirty="0"/>
              <a:t>in a class with different parameter lists</a:t>
            </a:r>
            <a:r>
              <a:rPr lang="en-US" sz="2000" dirty="0" smtClean="0"/>
              <a:t>.</a:t>
            </a:r>
          </a:p>
          <a:p>
            <a:pPr marL="114300" indent="0">
              <a:buNone/>
            </a:pPr>
            <a:r>
              <a:rPr lang="en-US" sz="1400" dirty="0"/>
              <a:t>class Car {</a:t>
            </a:r>
          </a:p>
          <a:p>
            <a:pPr marL="114300" indent="0">
              <a:buNone/>
            </a:pPr>
            <a:r>
              <a:rPr lang="en-US" sz="1400" dirty="0"/>
              <a:t>    String model;</a:t>
            </a:r>
          </a:p>
          <a:p>
            <a:pPr marL="114300" indent="0">
              <a:buNone/>
            </a:pPr>
            <a:r>
              <a:rPr lang="en-US" sz="1400" dirty="0"/>
              <a:t>    int year</a:t>
            </a:r>
            <a:r>
              <a:rPr lang="en-US" sz="1400" dirty="0" smtClean="0"/>
              <a:t>;</a:t>
            </a:r>
          </a:p>
          <a:p>
            <a:pPr marL="114300" indent="0">
              <a:buNone/>
            </a:pPr>
            <a:endParaRPr lang="en-US" sz="1400" dirty="0"/>
          </a:p>
          <a:p>
            <a:pPr marL="114300" indent="0">
              <a:buNone/>
            </a:pPr>
            <a:r>
              <a:rPr lang="en-US" sz="1400" dirty="0" smtClean="0"/>
              <a:t>    </a:t>
            </a:r>
            <a:r>
              <a:rPr lang="en-US" sz="1400" dirty="0"/>
              <a:t>// Default constructor</a:t>
            </a:r>
          </a:p>
          <a:p>
            <a:pPr marL="114300" indent="0">
              <a:buNone/>
            </a:pPr>
            <a:r>
              <a:rPr lang="en-US" sz="1400" dirty="0"/>
              <a:t>    Car() {</a:t>
            </a:r>
          </a:p>
          <a:p>
            <a:pPr marL="114300" indent="0">
              <a:buNone/>
            </a:pPr>
            <a:r>
              <a:rPr lang="en-US" sz="1400" dirty="0"/>
              <a:t>        </a:t>
            </a:r>
            <a:r>
              <a:rPr lang="en-US" sz="1400" dirty="0" err="1"/>
              <a:t>this.model</a:t>
            </a:r>
            <a:r>
              <a:rPr lang="en-US" sz="1400" dirty="0"/>
              <a:t> = "Unknown";</a:t>
            </a:r>
          </a:p>
          <a:p>
            <a:pPr marL="114300" indent="0">
              <a:buNone/>
            </a:pPr>
            <a:r>
              <a:rPr lang="en-US" sz="1400" dirty="0"/>
              <a:t>        </a:t>
            </a:r>
            <a:r>
              <a:rPr lang="en-US" sz="1400" dirty="0" err="1"/>
              <a:t>this.year</a:t>
            </a:r>
            <a:r>
              <a:rPr lang="en-US" sz="1400" dirty="0"/>
              <a:t> = 0;</a:t>
            </a:r>
          </a:p>
          <a:p>
            <a:pPr marL="114300" indent="0">
              <a:buNone/>
            </a:pPr>
            <a:r>
              <a:rPr lang="en-US" sz="1400" dirty="0"/>
              <a:t>    }</a:t>
            </a:r>
          </a:p>
          <a:p>
            <a:pPr marL="114300" indent="0">
              <a:buNone/>
            </a:pPr>
            <a:r>
              <a:rPr lang="en-US" sz="1400" dirty="0" smtClean="0"/>
              <a:t>    </a:t>
            </a:r>
            <a:r>
              <a:rPr lang="en-US" sz="1400" dirty="0"/>
              <a:t>// Parameterized constructor</a:t>
            </a:r>
          </a:p>
          <a:p>
            <a:pPr marL="114300" indent="0">
              <a:buNone/>
            </a:pPr>
            <a:r>
              <a:rPr lang="en-US" sz="1400" dirty="0"/>
              <a:t>    Car(String model, int year) {</a:t>
            </a:r>
          </a:p>
          <a:p>
            <a:pPr marL="114300" indent="0">
              <a:buNone/>
            </a:pPr>
            <a:r>
              <a:rPr lang="en-US" sz="1400" dirty="0"/>
              <a:t>        </a:t>
            </a:r>
            <a:r>
              <a:rPr lang="en-US" sz="1400" dirty="0" err="1"/>
              <a:t>this.model</a:t>
            </a:r>
            <a:r>
              <a:rPr lang="en-US" sz="1400" dirty="0"/>
              <a:t> = model;</a:t>
            </a:r>
          </a:p>
          <a:p>
            <a:pPr marL="114300" indent="0">
              <a:buNone/>
            </a:pPr>
            <a:r>
              <a:rPr lang="en-US" sz="1400" dirty="0"/>
              <a:t>        </a:t>
            </a:r>
            <a:r>
              <a:rPr lang="en-US" sz="1400" dirty="0" err="1"/>
              <a:t>this.year</a:t>
            </a:r>
            <a:r>
              <a:rPr lang="en-US" sz="1400" dirty="0"/>
              <a:t> = year;</a:t>
            </a:r>
          </a:p>
          <a:p>
            <a:pPr marL="114300" indent="0">
              <a:buNone/>
            </a:pPr>
            <a:r>
              <a:rPr lang="en-US" sz="1400" dirty="0"/>
              <a:t>    }</a:t>
            </a:r>
          </a:p>
          <a:p>
            <a:pPr marL="114300" indent="0">
              <a:buNone/>
            </a:pPr>
            <a:r>
              <a:rPr lang="en-US" sz="1400" dirty="0" smtClean="0"/>
              <a:t>    </a:t>
            </a:r>
            <a:r>
              <a:rPr lang="en-US" sz="1400" dirty="0"/>
              <a:t>// Another parameterized constructor</a:t>
            </a:r>
          </a:p>
          <a:p>
            <a:pPr marL="114300" indent="0">
              <a:buNone/>
            </a:pPr>
            <a:r>
              <a:rPr lang="en-US" sz="1400" dirty="0"/>
              <a:t>    Car(String model) {</a:t>
            </a:r>
          </a:p>
          <a:p>
            <a:pPr marL="114300" indent="0">
              <a:buNone/>
            </a:pPr>
            <a:r>
              <a:rPr lang="en-US" sz="1400" dirty="0"/>
              <a:t>        </a:t>
            </a:r>
            <a:r>
              <a:rPr lang="en-US" sz="1400" dirty="0" err="1"/>
              <a:t>this.model</a:t>
            </a:r>
            <a:r>
              <a:rPr lang="en-US" sz="1400" dirty="0"/>
              <a:t> = model;</a:t>
            </a:r>
          </a:p>
          <a:p>
            <a:pPr marL="114300" indent="0">
              <a:buNone/>
            </a:pPr>
            <a:r>
              <a:rPr lang="en-US" sz="1400" dirty="0"/>
              <a:t>        </a:t>
            </a:r>
            <a:r>
              <a:rPr lang="en-US" sz="1400" dirty="0" err="1"/>
              <a:t>this.year</a:t>
            </a:r>
            <a:r>
              <a:rPr lang="en-US" sz="1400" dirty="0"/>
              <a:t> = 2020;  // Default year if only the model is provided</a:t>
            </a:r>
          </a:p>
          <a:p>
            <a:pPr marL="114300" indent="0">
              <a:buNone/>
            </a:pPr>
            <a:r>
              <a:rPr lang="en-US" sz="1400" dirty="0"/>
              <a:t>    }</a:t>
            </a:r>
          </a:p>
          <a:p>
            <a:pPr marL="114300" indent="0">
              <a:buNone/>
            </a:pPr>
            <a:r>
              <a:rPr lang="en-US" sz="1400" dirty="0"/>
              <a:t>}</a:t>
            </a:r>
          </a:p>
          <a:p>
            <a:pPr marL="114300" indent="0">
              <a:buNone/>
            </a:pPr>
            <a:endParaRPr lang="en-US" sz="1400" dirty="0"/>
          </a:p>
          <a:p>
            <a:pPr marL="114300" indent="0">
              <a:buNone/>
            </a:pP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Tree>
    <p:extLst>
      <p:ext uri="{BB962C8B-B14F-4D97-AF65-F5344CB8AC3E}">
        <p14:creationId xmlns:p14="http://schemas.microsoft.com/office/powerpoint/2010/main" val="2241498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420414"/>
          </a:xfrm>
        </p:spPr>
        <p:txBody>
          <a:bodyPr/>
          <a:lstStyle/>
          <a:p>
            <a:r>
              <a:rPr lang="en-US" sz="2000" b="1" dirty="0"/>
              <a:t>Complete Java Example: </a:t>
            </a:r>
            <a:r>
              <a:rPr lang="en-US" sz="2000" b="1" dirty="0" smtClean="0"/>
              <a:t>Constructors+ method</a:t>
            </a:r>
            <a:endParaRPr lang="en-US" sz="2000" b="1" dirty="0"/>
          </a:p>
        </p:txBody>
      </p:sp>
      <p:sp>
        <p:nvSpPr>
          <p:cNvPr id="3" name="Text Placeholder 2"/>
          <p:cNvSpPr>
            <a:spLocks noGrp="1"/>
          </p:cNvSpPr>
          <p:nvPr>
            <p:ph type="body" idx="1"/>
          </p:nvPr>
        </p:nvSpPr>
        <p:spPr>
          <a:xfrm>
            <a:off x="685800" y="502302"/>
            <a:ext cx="7772400" cy="6741445"/>
          </a:xfrm>
        </p:spPr>
        <p:txBody>
          <a:bodyPr/>
          <a:lstStyle/>
          <a:p>
            <a:pPr marL="114300" indent="0">
              <a:buNone/>
            </a:pPr>
            <a:r>
              <a:rPr lang="en-US" sz="1800" dirty="0"/>
              <a:t>public class Car {</a:t>
            </a:r>
          </a:p>
          <a:p>
            <a:pPr marL="114300" indent="0">
              <a:buNone/>
            </a:pPr>
            <a:r>
              <a:rPr lang="en-US" sz="1800" dirty="0"/>
              <a:t>    // Instance variables (fields)</a:t>
            </a:r>
          </a:p>
          <a:p>
            <a:pPr marL="114300" indent="0">
              <a:buNone/>
            </a:pPr>
            <a:r>
              <a:rPr lang="en-US" sz="1800" dirty="0"/>
              <a:t>    String model;</a:t>
            </a:r>
          </a:p>
          <a:p>
            <a:pPr marL="114300" indent="0">
              <a:buNone/>
            </a:pPr>
            <a:r>
              <a:rPr lang="en-US" sz="1800" dirty="0"/>
              <a:t>    int year;</a:t>
            </a:r>
          </a:p>
          <a:p>
            <a:pPr marL="114300" indent="0">
              <a:buNone/>
            </a:pPr>
            <a:endParaRPr lang="en-US" sz="1800" dirty="0"/>
          </a:p>
          <a:p>
            <a:pPr marL="114300" indent="0">
              <a:buNone/>
            </a:pPr>
            <a:r>
              <a:rPr lang="en-US" sz="1800" dirty="0"/>
              <a:t>    // Default constructor (no parameters)</a:t>
            </a:r>
          </a:p>
          <a:p>
            <a:pPr marL="114300" indent="0">
              <a:buNone/>
            </a:pPr>
            <a:r>
              <a:rPr lang="en-US" sz="1800" dirty="0"/>
              <a:t>    public Car() {</a:t>
            </a:r>
          </a:p>
          <a:p>
            <a:pPr marL="114300" indent="0">
              <a:buNone/>
            </a:pPr>
            <a:r>
              <a:rPr lang="en-US" sz="1800" dirty="0"/>
              <a:t>        // Setting default values</a:t>
            </a:r>
          </a:p>
          <a:p>
            <a:pPr marL="114300" indent="0">
              <a:buNone/>
            </a:pPr>
            <a:r>
              <a:rPr lang="en-US" sz="1800" dirty="0"/>
              <a:t>        model = "Unknown"; </a:t>
            </a:r>
          </a:p>
          <a:p>
            <a:pPr marL="114300" indent="0">
              <a:buNone/>
            </a:pPr>
            <a:r>
              <a:rPr lang="en-US" sz="1800" dirty="0"/>
              <a:t>        year = 0;</a:t>
            </a:r>
          </a:p>
          <a:p>
            <a:pPr marL="114300" indent="0">
              <a:buNone/>
            </a:pPr>
            <a:r>
              <a:rPr lang="en-US" sz="1800" dirty="0"/>
              <a:t>        System.out.println("Default Constructor called");</a:t>
            </a:r>
          </a:p>
          <a:p>
            <a:pPr marL="114300" indent="0">
              <a:buNone/>
            </a:pPr>
            <a:r>
              <a:rPr lang="en-US" sz="1800" dirty="0"/>
              <a:t>    }</a:t>
            </a:r>
          </a:p>
          <a:p>
            <a:pPr marL="114300" indent="0">
              <a:buNone/>
            </a:pPr>
            <a:r>
              <a:rPr lang="en-US" sz="1800" dirty="0" smtClean="0"/>
              <a:t>    </a:t>
            </a:r>
            <a:r>
              <a:rPr lang="en-US" sz="1800" dirty="0"/>
              <a:t>// Parameterized constructor (with parameters)</a:t>
            </a:r>
          </a:p>
          <a:p>
            <a:pPr marL="114300" indent="0">
              <a:buNone/>
            </a:pPr>
            <a:r>
              <a:rPr lang="en-US" sz="1800" dirty="0"/>
              <a:t>    public Car(String model, int year) {</a:t>
            </a:r>
          </a:p>
          <a:p>
            <a:pPr marL="114300" indent="0">
              <a:buNone/>
            </a:pPr>
            <a:r>
              <a:rPr lang="en-US" sz="1800" dirty="0"/>
              <a:t>        // Initializing fields with values passed in the constructor</a:t>
            </a:r>
          </a:p>
          <a:p>
            <a:pPr marL="114300" indent="0">
              <a:buNone/>
            </a:pPr>
            <a:r>
              <a:rPr lang="en-US" sz="1800" dirty="0"/>
              <a:t>        </a:t>
            </a:r>
            <a:r>
              <a:rPr lang="en-US" sz="1800" dirty="0" err="1"/>
              <a:t>this.model</a:t>
            </a:r>
            <a:r>
              <a:rPr lang="en-US" sz="1800" dirty="0"/>
              <a:t> = model;</a:t>
            </a:r>
          </a:p>
          <a:p>
            <a:pPr marL="114300" indent="0">
              <a:buNone/>
            </a:pPr>
            <a:r>
              <a:rPr lang="en-US" sz="1800" dirty="0"/>
              <a:t>        </a:t>
            </a:r>
            <a:r>
              <a:rPr lang="en-US" sz="1800" dirty="0" err="1"/>
              <a:t>this.year</a:t>
            </a:r>
            <a:r>
              <a:rPr lang="en-US" sz="1800" dirty="0"/>
              <a:t> = year;</a:t>
            </a:r>
          </a:p>
          <a:p>
            <a:pPr marL="114300" indent="0">
              <a:buNone/>
            </a:pPr>
            <a:r>
              <a:rPr lang="en-US" sz="1800" dirty="0"/>
              <a:t>        System.out.println("Parameterized Constructor called");</a:t>
            </a:r>
          </a:p>
          <a:p>
            <a:pPr marL="114300" indent="0">
              <a:buNone/>
            </a:pPr>
            <a:r>
              <a:rPr lang="en-US" sz="1800" dirty="0"/>
              <a:t>    }</a:t>
            </a:r>
          </a:p>
          <a:p>
            <a:endParaRPr lang="en-US" sz="1200" dirty="0"/>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Tree>
    <p:extLst>
      <p:ext uri="{BB962C8B-B14F-4D97-AF65-F5344CB8AC3E}">
        <p14:creationId xmlns:p14="http://schemas.microsoft.com/office/powerpoint/2010/main" val="54198474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399393"/>
          </a:xfrm>
        </p:spPr>
        <p:txBody>
          <a:bodyPr/>
          <a:lstStyle/>
          <a:p>
            <a:r>
              <a:rPr lang="en-US" sz="2400" b="1" dirty="0" smtClean="0"/>
              <a:t>Example cont’d</a:t>
            </a:r>
            <a:endParaRPr lang="en-US" sz="2400" b="1" dirty="0"/>
          </a:p>
        </p:txBody>
      </p:sp>
      <p:sp>
        <p:nvSpPr>
          <p:cNvPr id="3" name="Text Placeholder 2"/>
          <p:cNvSpPr>
            <a:spLocks noGrp="1"/>
          </p:cNvSpPr>
          <p:nvPr>
            <p:ph type="body" idx="1"/>
          </p:nvPr>
        </p:nvSpPr>
        <p:spPr>
          <a:xfrm>
            <a:off x="685800" y="1098331"/>
            <a:ext cx="7772400" cy="5260428"/>
          </a:xfrm>
        </p:spPr>
        <p:txBody>
          <a:bodyPr/>
          <a:lstStyle/>
          <a:p>
            <a:pPr marL="114300" indent="0">
              <a:buNone/>
            </a:pPr>
            <a:r>
              <a:rPr lang="en-US" sz="1600" dirty="0"/>
              <a:t> // Method to display the details of the car</a:t>
            </a:r>
          </a:p>
          <a:p>
            <a:pPr marL="114300" indent="0">
              <a:buNone/>
            </a:pPr>
            <a:r>
              <a:rPr lang="en-US" sz="1600" dirty="0"/>
              <a:t>    public void </a:t>
            </a:r>
            <a:r>
              <a:rPr lang="en-US" sz="1600" dirty="0" err="1"/>
              <a:t>displayInfo</a:t>
            </a:r>
            <a:r>
              <a:rPr lang="en-US" sz="1600" dirty="0"/>
              <a:t>() {</a:t>
            </a:r>
          </a:p>
          <a:p>
            <a:pPr marL="114300" indent="0">
              <a:buNone/>
            </a:pPr>
            <a:r>
              <a:rPr lang="en-US" sz="1600" dirty="0"/>
              <a:t>        System.out.println("Model: " + model);</a:t>
            </a:r>
          </a:p>
          <a:p>
            <a:pPr marL="114300" indent="0">
              <a:buNone/>
            </a:pPr>
            <a:r>
              <a:rPr lang="en-US" sz="1600" dirty="0"/>
              <a:t>        System.out.println("Year: " + year);</a:t>
            </a:r>
          </a:p>
          <a:p>
            <a:pPr marL="114300" indent="0">
              <a:buNone/>
            </a:pPr>
            <a:r>
              <a:rPr lang="en-US" sz="1600" dirty="0"/>
              <a:t>    }</a:t>
            </a:r>
          </a:p>
          <a:p>
            <a:pPr marL="114300" indent="0">
              <a:buNone/>
            </a:pPr>
            <a:endParaRPr lang="en-US" sz="1600" dirty="0"/>
          </a:p>
          <a:p>
            <a:pPr marL="114300" indent="0">
              <a:buNone/>
            </a:pPr>
            <a:r>
              <a:rPr lang="en-US" sz="1600" dirty="0"/>
              <a:t>    // Main method to test the constructors</a:t>
            </a:r>
          </a:p>
          <a:p>
            <a:pPr marL="114300" indent="0">
              <a:buNone/>
            </a:pPr>
            <a:r>
              <a:rPr lang="en-US" sz="1600" dirty="0"/>
              <a:t>    public static void main(String[] args) {</a:t>
            </a:r>
          </a:p>
          <a:p>
            <a:pPr marL="114300" indent="0">
              <a:buNone/>
            </a:pPr>
            <a:r>
              <a:rPr lang="en-US" sz="1600" dirty="0"/>
              <a:t>        // Creating an object using the default constructor</a:t>
            </a:r>
          </a:p>
          <a:p>
            <a:pPr marL="114300" indent="0">
              <a:buNone/>
            </a:pPr>
            <a:r>
              <a:rPr lang="en-US" sz="1600" dirty="0"/>
              <a:t>        Car car1 = new Car();</a:t>
            </a:r>
          </a:p>
          <a:p>
            <a:pPr marL="114300" indent="0">
              <a:buNone/>
            </a:pPr>
            <a:r>
              <a:rPr lang="en-US" sz="1600" dirty="0"/>
              <a:t>        car1.displayInfo();  // Outputs default values: Unknown and 0</a:t>
            </a:r>
          </a:p>
          <a:p>
            <a:pPr marL="114300" indent="0">
              <a:buNone/>
            </a:pPr>
            <a:endParaRPr lang="en-US" sz="1600" dirty="0"/>
          </a:p>
          <a:p>
            <a:pPr marL="114300" indent="0">
              <a:buNone/>
            </a:pPr>
            <a:r>
              <a:rPr lang="en-US" sz="1600" dirty="0"/>
              <a:t>        // Creating an object using the parameterized constructor</a:t>
            </a:r>
          </a:p>
          <a:p>
            <a:pPr marL="114300" indent="0">
              <a:buNone/>
            </a:pPr>
            <a:r>
              <a:rPr lang="en-US" sz="1600" dirty="0"/>
              <a:t>        Car car2 = new Car("Toyota", 2020);</a:t>
            </a:r>
          </a:p>
          <a:p>
            <a:pPr marL="114300" indent="0">
              <a:buNone/>
            </a:pPr>
            <a:r>
              <a:rPr lang="en-US" sz="1600" dirty="0"/>
              <a:t>        car2.displayInfo();  // Outputs the passed values: Toyota and 2020</a:t>
            </a:r>
          </a:p>
          <a:p>
            <a:pPr marL="114300" indent="0">
              <a:buNone/>
            </a:pPr>
            <a:r>
              <a:rPr lang="en-US" sz="1600" dirty="0"/>
              <a:t>    }</a:t>
            </a:r>
          </a:p>
          <a:p>
            <a:pPr marL="114300" indent="0">
              <a:buNone/>
            </a:pPr>
            <a:r>
              <a:rPr lang="en-US" sz="1600"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Tree>
    <p:extLst>
      <p:ext uri="{BB962C8B-B14F-4D97-AF65-F5344CB8AC3E}">
        <p14:creationId xmlns:p14="http://schemas.microsoft.com/office/powerpoint/2010/main" val="13864316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5820"/>
            <a:ext cx="7772400" cy="588579"/>
          </a:xfrm>
        </p:spPr>
        <p:txBody>
          <a:bodyPr/>
          <a:lstStyle/>
          <a:p>
            <a:r>
              <a:rPr lang="en-US" sz="2800" b="1" dirty="0" smtClean="0"/>
              <a:t>CONSTRUCTOR SUMMARY</a:t>
            </a:r>
            <a:r>
              <a:rPr lang="en-US" sz="2800" dirty="0" smtClean="0"/>
              <a:t> </a:t>
            </a:r>
            <a:endParaRPr lang="en-US" sz="2800" dirty="0"/>
          </a:p>
        </p:txBody>
      </p:sp>
      <p:sp>
        <p:nvSpPr>
          <p:cNvPr id="3" name="Text Placeholder 2"/>
          <p:cNvSpPr>
            <a:spLocks noGrp="1"/>
          </p:cNvSpPr>
          <p:nvPr>
            <p:ph type="body" idx="1"/>
          </p:nvPr>
        </p:nvSpPr>
        <p:spPr>
          <a:xfrm>
            <a:off x="685800" y="1098331"/>
            <a:ext cx="7772400" cy="4114800"/>
          </a:xfrm>
        </p:spPr>
        <p:txBody>
          <a:bodyPr/>
          <a:lstStyle/>
          <a:p>
            <a:pPr algn="just">
              <a:lnSpc>
                <a:spcPct val="150000"/>
              </a:lnSpc>
            </a:pPr>
            <a:r>
              <a:rPr lang="en-US" sz="2000" b="1" dirty="0" smtClean="0"/>
              <a:t>Default </a:t>
            </a:r>
            <a:r>
              <a:rPr lang="en-US" sz="2000" b="1" dirty="0"/>
              <a:t>Constructor</a:t>
            </a:r>
            <a:r>
              <a:rPr lang="en-US" sz="2000" dirty="0"/>
              <a:t>: No parameters, assigns default values.</a:t>
            </a:r>
          </a:p>
          <a:p>
            <a:pPr algn="just">
              <a:lnSpc>
                <a:spcPct val="150000"/>
              </a:lnSpc>
            </a:pPr>
            <a:r>
              <a:rPr lang="en-US" sz="2000" b="1" dirty="0"/>
              <a:t>Parameterized Constructor</a:t>
            </a:r>
            <a:r>
              <a:rPr lang="en-US" sz="2000" dirty="0"/>
              <a:t>: Takes parameters to initialize fields with specific values.</a:t>
            </a:r>
          </a:p>
          <a:p>
            <a:pPr algn="just">
              <a:lnSpc>
                <a:spcPct val="150000"/>
              </a:lnSpc>
            </a:pPr>
            <a:r>
              <a:rPr lang="en-US" sz="2000" b="1" dirty="0"/>
              <a:t>Constructor Overloading</a:t>
            </a:r>
            <a:r>
              <a:rPr lang="en-US" sz="2000" dirty="0"/>
              <a:t>: Allows multiple constructors with different parameter types or numbers of parameters</a:t>
            </a:r>
            <a:r>
              <a:rPr lang="en-US" sz="2000" dirty="0" smtClean="0"/>
              <a:t>.</a:t>
            </a:r>
          </a:p>
          <a:p>
            <a:pPr marL="114300" indent="0" algn="just">
              <a:lnSpc>
                <a:spcPct val="150000"/>
              </a:lnSpc>
              <a:buNone/>
            </a:pPr>
            <a:endParaRPr lang="en-US" sz="2000" dirty="0"/>
          </a:p>
          <a:p>
            <a:pPr marL="114300" indent="0" algn="just">
              <a:lnSpc>
                <a:spcPct val="150000"/>
              </a:lnSpc>
              <a:buNone/>
            </a:pPr>
            <a:r>
              <a:rPr lang="en-US" sz="2000" b="1" u="sng" dirty="0" smtClean="0"/>
              <a:t>Note</a:t>
            </a:r>
            <a:r>
              <a:rPr lang="en-US" sz="2000" b="1" dirty="0" smtClean="0"/>
              <a:t>: </a:t>
            </a:r>
            <a:r>
              <a:rPr lang="en-US" sz="2000" dirty="0" smtClean="0"/>
              <a:t>By </a:t>
            </a:r>
            <a:r>
              <a:rPr lang="en-US" sz="2000" dirty="0"/>
              <a:t>using constructors, you can effectively control the initialization process of your objects in Java.</a:t>
            </a:r>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Tree>
    <p:extLst>
      <p:ext uri="{BB962C8B-B14F-4D97-AF65-F5344CB8AC3E}">
        <p14:creationId xmlns:p14="http://schemas.microsoft.com/office/powerpoint/2010/main" val="111453097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title"/>
          </p:nvPr>
        </p:nvSpPr>
        <p:spPr>
          <a:xfrm>
            <a:off x="576618" y="213816"/>
            <a:ext cx="7772400" cy="64599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3200" b="1" i="0" u="none" dirty="0" smtClean="0">
                <a:solidFill>
                  <a:schemeClr val="dk2"/>
                </a:solidFill>
                <a:latin typeface="Times New Roman"/>
                <a:ea typeface="Times New Roman"/>
                <a:cs typeface="Times New Roman"/>
                <a:sym typeface="Times New Roman"/>
              </a:rPr>
              <a:t>Java access Modifiers</a:t>
            </a:r>
            <a:br>
              <a:rPr lang="en-US" sz="3200" b="1" i="0" u="none" dirty="0" smtClean="0">
                <a:solidFill>
                  <a:schemeClr val="dk2"/>
                </a:solidFill>
                <a:latin typeface="Times New Roman"/>
                <a:ea typeface="Times New Roman"/>
                <a:cs typeface="Times New Roman"/>
                <a:sym typeface="Times New Roman"/>
              </a:rPr>
            </a:br>
            <a:r>
              <a:rPr lang="en-US" sz="3200" b="1" dirty="0"/>
              <a:t/>
            </a:r>
            <a:br>
              <a:rPr lang="en-US" sz="3200" b="1" dirty="0"/>
            </a:b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pic>
        <p:nvPicPr>
          <p:cNvPr id="299" name="Google Shape;299;p35"/>
          <p:cNvPicPr preferRelativeResize="0">
            <a:picLocks noGrp="1"/>
          </p:cNvPicPr>
          <p:nvPr>
            <p:ph type="body" idx="1"/>
          </p:nvPr>
        </p:nvPicPr>
        <p:blipFill rotWithShape="1">
          <a:blip r:embed="rId3">
            <a:alphaModFix/>
          </a:blip>
          <a:srcRect/>
          <a:stretch/>
        </p:blipFill>
        <p:spPr>
          <a:xfrm>
            <a:off x="351429" y="779060"/>
            <a:ext cx="8610600" cy="569794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860022" y="247650"/>
            <a:ext cx="7772400" cy="7048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4400" b="1" i="0" u="none" dirty="0" smtClean="0">
                <a:solidFill>
                  <a:schemeClr val="dk2"/>
                </a:solidFill>
                <a:latin typeface="Times New Roman"/>
                <a:ea typeface="Times New Roman"/>
                <a:cs typeface="Times New Roman"/>
                <a:sym typeface="Times New Roman"/>
              </a:rPr>
              <a:t>Access Modifiers cont’d</a:t>
            </a: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pic>
        <p:nvPicPr>
          <p:cNvPr id="305" name="Google Shape;305;p36"/>
          <p:cNvPicPr preferRelativeResize="0">
            <a:picLocks noGrp="1"/>
          </p:cNvPicPr>
          <p:nvPr>
            <p:ph type="body" idx="1"/>
          </p:nvPr>
        </p:nvPicPr>
        <p:blipFill rotWithShape="1">
          <a:blip r:embed="rId3">
            <a:alphaModFix/>
          </a:blip>
          <a:srcRect/>
          <a:stretch/>
        </p:blipFill>
        <p:spPr>
          <a:xfrm>
            <a:off x="421872" y="1128404"/>
            <a:ext cx="8493528" cy="5310496"/>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7"/>
          <p:cNvPicPr preferRelativeResize="0">
            <a:picLocks noGrp="1"/>
          </p:cNvPicPr>
          <p:nvPr>
            <p:ph type="body" idx="1"/>
          </p:nvPr>
        </p:nvPicPr>
        <p:blipFill rotWithShape="1">
          <a:blip r:embed="rId3">
            <a:alphaModFix/>
          </a:blip>
          <a:srcRect/>
          <a:stretch/>
        </p:blipFill>
        <p:spPr>
          <a:xfrm>
            <a:off x="0" y="76200"/>
            <a:ext cx="9067800" cy="67056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5064"/>
            <a:ext cx="7772400" cy="1143000"/>
          </a:xfrm>
        </p:spPr>
        <p:txBody>
          <a:bodyPr/>
          <a:lstStyle/>
          <a:p>
            <a:r>
              <a:rPr lang="en-US" dirty="0"/>
              <a:t>Java Program Structure</a:t>
            </a:r>
          </a:p>
        </p:txBody>
      </p:sp>
      <p:sp>
        <p:nvSpPr>
          <p:cNvPr id="3" name="Text Placeholder 2"/>
          <p:cNvSpPr>
            <a:spLocks noGrp="1"/>
          </p:cNvSpPr>
          <p:nvPr>
            <p:ph type="body" idx="1"/>
          </p:nvPr>
        </p:nvSpPr>
        <p:spPr>
          <a:xfrm>
            <a:off x="685800" y="1418064"/>
            <a:ext cx="8224024" cy="5216912"/>
          </a:xfrm>
        </p:spPr>
        <p:txBody>
          <a:bodyPr/>
          <a:lstStyle/>
          <a:p>
            <a:pPr marL="114300" indent="0">
              <a:buNone/>
            </a:pPr>
            <a:r>
              <a:rPr lang="en-US" sz="2800" dirty="0"/>
              <a:t>A Java program consists of the following basic elements:</a:t>
            </a:r>
          </a:p>
          <a:p>
            <a:r>
              <a:rPr lang="en-US" sz="2800" b="1" dirty="0"/>
              <a:t>Class</a:t>
            </a:r>
            <a:r>
              <a:rPr lang="en-US" sz="2800" dirty="0"/>
              <a:t>: The basic building block of Java programs. Every Java program must contain at least one class.</a:t>
            </a:r>
          </a:p>
          <a:p>
            <a:r>
              <a:rPr lang="en-US" sz="2800" b="1" dirty="0"/>
              <a:t>Method</a:t>
            </a:r>
            <a:r>
              <a:rPr lang="en-US" sz="2800" dirty="0"/>
              <a:t>: A block of code that performs a specific task. A method belongs to a class.</a:t>
            </a:r>
          </a:p>
          <a:p>
            <a:r>
              <a:rPr lang="en-US" sz="2800" b="1" dirty="0"/>
              <a:t>Statements</a:t>
            </a:r>
            <a:r>
              <a:rPr lang="en-US" sz="2800" dirty="0"/>
              <a:t>: Instructions that the program executes, such as printing output or performing calculations.</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81102808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685800" y="609600"/>
            <a:ext cx="7772400" cy="66314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Final</a:t>
            </a:r>
            <a:br>
              <a:rPr lang="en-US" sz="4400" b="1" i="0" u="none" dirty="0">
                <a:solidFill>
                  <a:schemeClr val="dk2"/>
                </a:solidFill>
                <a:latin typeface="Times New Roman"/>
                <a:ea typeface="Times New Roman"/>
                <a:cs typeface="Times New Roman"/>
                <a:sym typeface="Times New Roman"/>
              </a:rPr>
            </a:br>
            <a:endParaRPr dirty="0"/>
          </a:p>
        </p:txBody>
      </p:sp>
      <p:pic>
        <p:nvPicPr>
          <p:cNvPr id="316" name="Google Shape;316;p38"/>
          <p:cNvPicPr preferRelativeResize="0">
            <a:picLocks noGrp="1"/>
          </p:cNvPicPr>
          <p:nvPr>
            <p:ph type="body" idx="1"/>
          </p:nvPr>
        </p:nvPicPr>
        <p:blipFill rotWithShape="1">
          <a:blip r:embed="rId3">
            <a:alphaModFix/>
          </a:blip>
          <a:srcRect/>
          <a:stretch/>
        </p:blipFill>
        <p:spPr>
          <a:xfrm>
            <a:off x="176213" y="1272746"/>
            <a:ext cx="8967787" cy="5432854"/>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9"/>
          <p:cNvPicPr preferRelativeResize="0">
            <a:picLocks noGrp="1"/>
          </p:cNvPicPr>
          <p:nvPr>
            <p:ph type="body" idx="1"/>
          </p:nvPr>
        </p:nvPicPr>
        <p:blipFill rotWithShape="1">
          <a:blip r:embed="rId3">
            <a:alphaModFix/>
          </a:blip>
          <a:srcRect/>
          <a:stretch/>
        </p:blipFill>
        <p:spPr>
          <a:xfrm>
            <a:off x="76200" y="1981200"/>
            <a:ext cx="9067800" cy="4876800"/>
          </a:xfrm>
          <a:prstGeom prst="rect">
            <a:avLst/>
          </a:prstGeom>
          <a:noFill/>
          <a:ln>
            <a:noFill/>
          </a:ln>
        </p:spPr>
      </p:pic>
      <p:sp>
        <p:nvSpPr>
          <p:cNvPr id="322" name="Google Shape;322;p39"/>
          <p:cNvSpPr txBox="1">
            <a:spLocks noGrp="1"/>
          </p:cNvSpPr>
          <p:nvPr>
            <p:ph type="title"/>
          </p:nvPr>
        </p:nvSpPr>
        <p:spPr>
          <a:xfrm>
            <a:off x="685800" y="488950"/>
            <a:ext cx="7916862" cy="138430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chemeClr val="dk1"/>
              </a:buClr>
              <a:buSzPts val="2800"/>
              <a:buFont typeface="Times New Roman"/>
              <a:buNone/>
            </a:pPr>
            <a:r>
              <a:rPr lang="en-US" sz="2800" b="1" i="0" u="none" dirty="0">
                <a:solidFill>
                  <a:schemeClr val="dk1"/>
                </a:solidFill>
                <a:latin typeface="Times New Roman"/>
                <a:ea typeface="Times New Roman"/>
                <a:cs typeface="Times New Roman"/>
                <a:sym typeface="Times New Roman"/>
              </a:rPr>
              <a:t>Static</a:t>
            </a:r>
            <a:br>
              <a:rPr lang="en-US" sz="2800" b="1"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A static method means that it can be accessed without</a:t>
            </a:r>
            <a:br>
              <a:rPr lang="en-US" sz="2800" b="0" i="0" u="none" dirty="0">
                <a:solidFill>
                  <a:schemeClr val="dk1"/>
                </a:solidFill>
                <a:latin typeface="Times New Roman"/>
                <a:ea typeface="Times New Roman"/>
                <a:cs typeface="Times New Roman"/>
                <a:sym typeface="Times New Roman"/>
              </a:rPr>
            </a:br>
            <a:r>
              <a:rPr lang="en-US" sz="2800" b="0" i="0" u="none" dirty="0">
                <a:solidFill>
                  <a:schemeClr val="dk1"/>
                </a:solidFill>
                <a:latin typeface="Times New Roman"/>
                <a:ea typeface="Times New Roman"/>
                <a:cs typeface="Times New Roman"/>
                <a:sym typeface="Times New Roman"/>
              </a:rPr>
              <a:t> creating an object of the class, unlike public:</a:t>
            </a: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a:solidFill>
                  <a:schemeClr val="dk2"/>
                </a:solidFill>
                <a:latin typeface="Times New Roman"/>
                <a:ea typeface="Times New Roman"/>
                <a:cs typeface="Times New Roman"/>
                <a:sym typeface="Times New Roman"/>
              </a:rPr>
              <a:t>Java Packages</a:t>
            </a:r>
            <a:br>
              <a:rPr lang="en-US" sz="4400" b="1" i="0" u="none">
                <a:solidFill>
                  <a:schemeClr val="dk2"/>
                </a:solidFill>
                <a:latin typeface="Times New Roman"/>
                <a:ea typeface="Times New Roman"/>
                <a:cs typeface="Times New Roman"/>
                <a:sym typeface="Times New Roman"/>
              </a:rPr>
            </a:br>
            <a:endParaRPr/>
          </a:p>
        </p:txBody>
      </p:sp>
      <p:sp>
        <p:nvSpPr>
          <p:cNvPr id="340" name="Google Shape;340;p42"/>
          <p:cNvSpPr txBox="1">
            <a:spLocks noGrp="1"/>
          </p:cNvSpPr>
          <p:nvPr>
            <p:ph type="body" idx="1"/>
          </p:nvPr>
        </p:nvSpPr>
        <p:spPr>
          <a:xfrm>
            <a:off x="304800" y="1295400"/>
            <a:ext cx="8153400" cy="5867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b="0" i="0" u="none">
                <a:solidFill>
                  <a:schemeClr val="dk1"/>
                </a:solidFill>
                <a:latin typeface="Times New Roman"/>
                <a:ea typeface="Times New Roman"/>
                <a:cs typeface="Times New Roman"/>
                <a:sym typeface="Times New Roman"/>
              </a:rPr>
              <a:t>A package in Java is used to group related classes. Think of it as </a:t>
            </a:r>
            <a:r>
              <a:rPr lang="en-US" sz="3200" b="1" i="0" u="none">
                <a:solidFill>
                  <a:schemeClr val="dk1"/>
                </a:solidFill>
                <a:latin typeface="Times New Roman"/>
                <a:ea typeface="Times New Roman"/>
                <a:cs typeface="Times New Roman"/>
                <a:sym typeface="Times New Roman"/>
              </a:rPr>
              <a:t>a folder in a file directory</a:t>
            </a:r>
            <a:r>
              <a:rPr lang="en-US" sz="3200" b="0" i="0" u="none">
                <a:solidFill>
                  <a:schemeClr val="dk1"/>
                </a:solidFill>
                <a:latin typeface="Times New Roman"/>
                <a:ea typeface="Times New Roman"/>
                <a:cs typeface="Times New Roman"/>
                <a:sym typeface="Times New Roman"/>
              </a:rPr>
              <a:t>. We use packages to avoid name conflicts, and to write a better maintainable code. Packages are divided into two categories:</a:t>
            </a:r>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b="0" i="0" u="none">
                <a:solidFill>
                  <a:schemeClr val="dk1"/>
                </a:solidFill>
                <a:latin typeface="Times New Roman"/>
                <a:ea typeface="Times New Roman"/>
                <a:cs typeface="Times New Roman"/>
                <a:sym typeface="Times New Roman"/>
              </a:rPr>
              <a:t>Built-in Packages (packages from the Java API)</a:t>
            </a:r>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b="0" i="0" u="none">
                <a:solidFill>
                  <a:schemeClr val="dk1"/>
                </a:solidFill>
                <a:latin typeface="Times New Roman"/>
                <a:ea typeface="Times New Roman"/>
                <a:cs typeface="Times New Roman"/>
                <a:sym typeface="Times New Roman"/>
              </a:rPr>
              <a:t>User-defined Packages (create your own packages)</a:t>
            </a:r>
            <a:endParaRPr/>
          </a:p>
          <a:p>
            <a:pPr marL="342900" marR="0" lvl="0" indent="-139700" algn="l" rtl="0">
              <a:spcBef>
                <a:spcPts val="640"/>
              </a:spcBef>
              <a:spcAft>
                <a:spcPts val="0"/>
              </a:spcAft>
              <a:buClr>
                <a:schemeClr val="dk1"/>
              </a:buClr>
              <a:buSzPts val="3200"/>
              <a:buFont typeface="Times New Roman"/>
              <a:buNone/>
            </a:pPr>
            <a:endParaRPr sz="3200" b="0" i="0" u="none">
              <a:solidFill>
                <a:schemeClr val="dk1"/>
              </a:solidFill>
              <a:latin typeface="Times New Roman"/>
              <a:ea typeface="Times New Roman"/>
              <a:cs typeface="Times New Roman"/>
              <a:sym typeface="Times New Roman"/>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3"/>
          <p:cNvPicPr preferRelativeResize="0">
            <a:picLocks noGrp="1"/>
          </p:cNvPicPr>
          <p:nvPr>
            <p:ph type="body" idx="1"/>
          </p:nvPr>
        </p:nvPicPr>
        <p:blipFill rotWithShape="1">
          <a:blip r:embed="rId3">
            <a:alphaModFix/>
          </a:blip>
          <a:srcRect/>
          <a:stretch/>
        </p:blipFill>
        <p:spPr>
          <a:xfrm>
            <a:off x="278027" y="240957"/>
            <a:ext cx="8686800" cy="6096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4"/>
          <p:cNvPicPr preferRelativeResize="0">
            <a:picLocks noGrp="1"/>
          </p:cNvPicPr>
          <p:nvPr>
            <p:ph type="body" idx="1"/>
          </p:nvPr>
        </p:nvPicPr>
        <p:blipFill rotWithShape="1">
          <a:blip r:embed="rId3">
            <a:alphaModFix/>
          </a:blip>
          <a:srcRect/>
          <a:stretch/>
        </p:blipFill>
        <p:spPr>
          <a:xfrm>
            <a:off x="152400" y="381000"/>
            <a:ext cx="8991600" cy="6477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a:picLocks noGrp="1"/>
          </p:cNvPicPr>
          <p:nvPr>
            <p:ph type="body" idx="1"/>
          </p:nvPr>
        </p:nvPicPr>
        <p:blipFill rotWithShape="1">
          <a:blip r:embed="rId3">
            <a:alphaModFix/>
          </a:blip>
          <a:srcRect/>
          <a:stretch/>
        </p:blipFill>
        <p:spPr>
          <a:xfrm>
            <a:off x="685800" y="304800"/>
            <a:ext cx="8229600" cy="6096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61" y="197476"/>
            <a:ext cx="7772400" cy="691167"/>
          </a:xfrm>
        </p:spPr>
        <p:txBody>
          <a:bodyPr/>
          <a:lstStyle/>
          <a:p>
            <a:r>
              <a:rPr lang="en-US" sz="2800" dirty="0"/>
              <a:t>E</a:t>
            </a:r>
            <a:r>
              <a:rPr lang="en-US" sz="2800" dirty="0" smtClean="0"/>
              <a:t>xamples of java packages and how are imported</a:t>
            </a:r>
            <a:endParaRPr lang="en-US" sz="2800" dirty="0"/>
          </a:p>
        </p:txBody>
      </p:sp>
      <p:sp>
        <p:nvSpPr>
          <p:cNvPr id="3" name="Text Placeholder 2"/>
          <p:cNvSpPr>
            <a:spLocks noGrp="1"/>
          </p:cNvSpPr>
          <p:nvPr>
            <p:ph type="body" idx="1"/>
          </p:nvPr>
        </p:nvSpPr>
        <p:spPr>
          <a:xfrm>
            <a:off x="347730" y="1002752"/>
            <a:ext cx="8680360" cy="5702847"/>
          </a:xfrm>
        </p:spPr>
        <p:txBody>
          <a:bodyPr/>
          <a:lstStyle/>
          <a:p>
            <a:pPr>
              <a:buFont typeface="Wingdings" panose="05000000000000000000" pitchFamily="2" charset="2"/>
              <a:buChar char="q"/>
            </a:pPr>
            <a:r>
              <a:rPr lang="en-US" b="1" dirty="0" smtClean="0">
                <a:solidFill>
                  <a:schemeClr val="accent6">
                    <a:lumMod val="60000"/>
                    <a:lumOff val="40000"/>
                  </a:schemeClr>
                </a:solidFill>
              </a:rPr>
              <a:t>import javax.swing.*;</a:t>
            </a:r>
          </a:p>
          <a:p>
            <a:pPr marL="571500" lvl="1" indent="0">
              <a:buNone/>
            </a:pPr>
            <a:r>
              <a:rPr lang="en-US" sz="2000" dirty="0" smtClean="0"/>
              <a:t>This </a:t>
            </a:r>
            <a:r>
              <a:rPr lang="en-US" sz="2000" dirty="0"/>
              <a:t>package is part of the </a:t>
            </a:r>
            <a:r>
              <a:rPr lang="en-US" sz="2000" b="1" dirty="0"/>
              <a:t>Swing</a:t>
            </a:r>
            <a:r>
              <a:rPr lang="en-US" sz="2000" dirty="0"/>
              <a:t> library, which is used to create graphical user interfaces (GUIs) in Java.</a:t>
            </a:r>
            <a:endParaRPr lang="en-US" sz="2000" dirty="0" smtClean="0"/>
          </a:p>
          <a:p>
            <a:pPr>
              <a:buFont typeface="Wingdings" panose="05000000000000000000" pitchFamily="2" charset="2"/>
              <a:buChar char="q"/>
            </a:pPr>
            <a:r>
              <a:rPr lang="en-US" b="1" dirty="0" smtClean="0">
                <a:solidFill>
                  <a:schemeClr val="accent6">
                    <a:lumMod val="60000"/>
                    <a:lumOff val="40000"/>
                  </a:schemeClr>
                </a:solidFill>
              </a:rPr>
              <a:t>import </a:t>
            </a:r>
            <a:r>
              <a:rPr lang="en-US" b="1" dirty="0">
                <a:solidFill>
                  <a:schemeClr val="accent6">
                    <a:lumMod val="60000"/>
                    <a:lumOff val="40000"/>
                  </a:schemeClr>
                </a:solidFill>
              </a:rPr>
              <a:t>java.awt</a:t>
            </a:r>
            <a:r>
              <a:rPr lang="en-US" b="1" dirty="0" smtClean="0">
                <a:solidFill>
                  <a:schemeClr val="accent6">
                    <a:lumMod val="60000"/>
                    <a:lumOff val="40000"/>
                  </a:schemeClr>
                </a:solidFill>
              </a:rPr>
              <a:t>.*;</a:t>
            </a:r>
          </a:p>
          <a:p>
            <a:pPr marL="571500" lvl="1" indent="0">
              <a:buNone/>
            </a:pPr>
            <a:r>
              <a:rPr lang="en-US" sz="2000" dirty="0" smtClean="0"/>
              <a:t>This </a:t>
            </a:r>
            <a:r>
              <a:rPr lang="en-US" sz="2000" dirty="0"/>
              <a:t>package is part of the </a:t>
            </a:r>
            <a:r>
              <a:rPr lang="en-US" sz="2000" b="1" dirty="0"/>
              <a:t>Abstract Window Toolkit (AWT)</a:t>
            </a:r>
            <a:r>
              <a:rPr lang="en-US" sz="2000" dirty="0"/>
              <a:t>, which provides the basic building blocks for creating GUIs in Java.</a:t>
            </a:r>
          </a:p>
          <a:p>
            <a:pPr>
              <a:buFont typeface="Wingdings" panose="05000000000000000000" pitchFamily="2" charset="2"/>
              <a:buChar char="q"/>
            </a:pPr>
            <a:r>
              <a:rPr lang="en-US" b="1" dirty="0" smtClean="0">
                <a:solidFill>
                  <a:schemeClr val="accent6">
                    <a:lumMod val="60000"/>
                    <a:lumOff val="40000"/>
                  </a:schemeClr>
                </a:solidFill>
              </a:rPr>
              <a:t>import java.awt.event.*;</a:t>
            </a:r>
          </a:p>
          <a:p>
            <a:pPr marL="571500" lvl="1" indent="0">
              <a:buNone/>
            </a:pPr>
            <a:r>
              <a:rPr lang="en-US" sz="2000" dirty="0"/>
              <a:t>This package contains classes and interfaces related to </a:t>
            </a:r>
            <a:r>
              <a:rPr lang="en-US" sz="2000" b="1" dirty="0"/>
              <a:t>event handling</a:t>
            </a:r>
            <a:r>
              <a:rPr lang="en-US" sz="2000" dirty="0"/>
              <a:t> in Java.</a:t>
            </a:r>
            <a:endParaRPr lang="en-US" sz="2000" dirty="0" smtClean="0"/>
          </a:p>
          <a:p>
            <a:pPr>
              <a:buFont typeface="Wingdings" panose="05000000000000000000" pitchFamily="2" charset="2"/>
              <a:buChar char="q"/>
            </a:pPr>
            <a:r>
              <a:rPr lang="en-US" b="1" dirty="0" smtClean="0">
                <a:solidFill>
                  <a:schemeClr val="accent6">
                    <a:lumMod val="60000"/>
                    <a:lumOff val="40000"/>
                  </a:schemeClr>
                </a:solidFill>
              </a:rPr>
              <a:t>import java.sql.*;</a:t>
            </a:r>
          </a:p>
          <a:p>
            <a:pPr marL="571500" lvl="1" indent="0">
              <a:buNone/>
            </a:pPr>
            <a:r>
              <a:rPr lang="en-US" sz="2000" dirty="0"/>
              <a:t>This package is part of the </a:t>
            </a:r>
            <a:r>
              <a:rPr lang="en-US" sz="2000" b="1" dirty="0"/>
              <a:t>Java Database Connectivity (JDBC)</a:t>
            </a:r>
            <a:r>
              <a:rPr lang="en-US" sz="2000" dirty="0"/>
              <a:t> API, which allows Java applications to connect to and interact with relational databases (like MySQL, PostgreSQL, or SQLite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Tree>
    <p:extLst>
      <p:ext uri="{BB962C8B-B14F-4D97-AF65-F5344CB8AC3E}">
        <p14:creationId xmlns:p14="http://schemas.microsoft.com/office/powerpoint/2010/main" val="12047946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6"/>
          <p:cNvSpPr txBox="1">
            <a:spLocks noGrp="1"/>
          </p:cNvSpPr>
          <p:nvPr>
            <p:ph type="title"/>
          </p:nvPr>
        </p:nvSpPr>
        <p:spPr>
          <a:xfrm>
            <a:off x="304800" y="294564"/>
            <a:ext cx="8716370" cy="709871"/>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3200" b="1" i="0" u="none" dirty="0" smtClean="0">
                <a:solidFill>
                  <a:schemeClr val="dk2"/>
                </a:solidFill>
                <a:latin typeface="Times New Roman"/>
                <a:ea typeface="Times New Roman"/>
                <a:cs typeface="Times New Roman"/>
                <a:sym typeface="Times New Roman"/>
              </a:rPr>
              <a:t>3. Java </a:t>
            </a:r>
            <a:r>
              <a:rPr lang="en-US" sz="3200" b="1" i="0" u="none" dirty="0">
                <a:solidFill>
                  <a:schemeClr val="dk2"/>
                </a:solidFill>
                <a:latin typeface="Times New Roman"/>
                <a:ea typeface="Times New Roman"/>
                <a:cs typeface="Times New Roman"/>
                <a:sym typeface="Times New Roman"/>
              </a:rPr>
              <a:t>Inheritance (Subclass and Superclass)</a:t>
            </a: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sp>
        <p:nvSpPr>
          <p:cNvPr id="361" name="Google Shape;361;p46"/>
          <p:cNvSpPr txBox="1">
            <a:spLocks noGrp="1"/>
          </p:cNvSpPr>
          <p:nvPr>
            <p:ph type="body" idx="1"/>
          </p:nvPr>
        </p:nvSpPr>
        <p:spPr>
          <a:xfrm>
            <a:off x="410570" y="938471"/>
            <a:ext cx="8610600" cy="6011862"/>
          </a:xfrm>
          <a:prstGeom prst="rect">
            <a:avLst/>
          </a:prstGeom>
          <a:noFill/>
          <a:ln>
            <a:noFill/>
          </a:ln>
        </p:spPr>
        <p:txBody>
          <a:bodyPr spcFirstLastPara="1" wrap="square" lIns="91425" tIns="45700" rIns="91425" bIns="45700" anchor="ctr" anchorCtr="0">
            <a:spAutoFit/>
          </a:bodyPr>
          <a:lstStyle/>
          <a:p>
            <a:pPr marL="342900" lvl="0" algn="just">
              <a:spcBef>
                <a:spcPts val="0"/>
              </a:spcBef>
              <a:buSzPts val="2800"/>
              <a:buFont typeface="Wingdings" panose="05000000000000000000" pitchFamily="2" charset="2"/>
              <a:buChar char="q"/>
            </a:pPr>
            <a:r>
              <a:rPr lang="en-US" sz="2000" dirty="0"/>
              <a:t>Java inheritance is a fundamental concept in object-oriented programming (OOP) </a:t>
            </a:r>
            <a:r>
              <a:rPr lang="en-US" sz="2000" b="1" dirty="0"/>
              <a:t>that allows a class to inherit properties and behaviors (fields and methods) from another class. </a:t>
            </a:r>
            <a:endParaRPr lang="en-US" sz="2000" b="1" dirty="0" smtClean="0"/>
          </a:p>
          <a:p>
            <a:pPr marL="342900" lvl="0" algn="just">
              <a:spcBef>
                <a:spcPts val="0"/>
              </a:spcBef>
              <a:buSzPts val="2800"/>
              <a:buFont typeface="Wingdings" panose="05000000000000000000" pitchFamily="2" charset="2"/>
              <a:buChar char="q"/>
            </a:pPr>
            <a:endParaRPr lang="en-US" sz="2000" dirty="0"/>
          </a:p>
          <a:p>
            <a:pPr marL="342900" lvl="0" algn="just">
              <a:spcBef>
                <a:spcPts val="0"/>
              </a:spcBef>
              <a:buSzPts val="2800"/>
              <a:buFont typeface="Wingdings" panose="05000000000000000000" pitchFamily="2" charset="2"/>
              <a:buChar char="q"/>
            </a:pPr>
            <a:r>
              <a:rPr lang="en-US" sz="2000" dirty="0" smtClean="0"/>
              <a:t>The </a:t>
            </a:r>
            <a:r>
              <a:rPr lang="en-US" sz="2000" dirty="0"/>
              <a:t>class that is inherited from is called the </a:t>
            </a:r>
            <a:r>
              <a:rPr lang="en-US" sz="2000" b="1" dirty="0"/>
              <a:t>parent class</a:t>
            </a:r>
            <a:r>
              <a:rPr lang="en-US" sz="2000" dirty="0"/>
              <a:t> or </a:t>
            </a:r>
            <a:r>
              <a:rPr lang="en-US" sz="2000" b="1" dirty="0"/>
              <a:t>superclass</a:t>
            </a:r>
            <a:r>
              <a:rPr lang="en-US" sz="2000" dirty="0"/>
              <a:t>, and the class that inherits from it is called the </a:t>
            </a:r>
            <a:r>
              <a:rPr lang="en-US" sz="2000" b="1" dirty="0"/>
              <a:t>child class</a:t>
            </a:r>
            <a:r>
              <a:rPr lang="en-US" sz="2000" dirty="0"/>
              <a:t> or </a:t>
            </a:r>
            <a:r>
              <a:rPr lang="en-US" sz="2000" b="1" dirty="0"/>
              <a:t>subclass</a:t>
            </a:r>
            <a:r>
              <a:rPr lang="en-US" sz="2000" dirty="0" smtClean="0"/>
              <a:t>.</a:t>
            </a:r>
          </a:p>
          <a:p>
            <a:pPr marL="0" lvl="0" indent="0">
              <a:spcBef>
                <a:spcPts val="0"/>
              </a:spcBef>
              <a:buSzPts val="2800"/>
              <a:buNone/>
            </a:pPr>
            <a:endParaRPr lang="en-US" sz="2000" dirty="0" smtClean="0"/>
          </a:p>
          <a:p>
            <a:pPr marL="571500" lvl="1" indent="0">
              <a:buNone/>
            </a:pPr>
            <a:r>
              <a:rPr lang="en-US" sz="2000" b="1" dirty="0" smtClean="0"/>
              <a:t>Example</a:t>
            </a:r>
            <a:r>
              <a:rPr lang="en-US" sz="2000" b="1" dirty="0"/>
              <a:t>: A class Dog can inherit from a class Animal</a:t>
            </a:r>
            <a:r>
              <a:rPr lang="en-US" sz="2000" b="1" dirty="0" smtClean="0"/>
              <a:t>.</a:t>
            </a:r>
          </a:p>
          <a:p>
            <a:pPr marL="571500" lvl="1" indent="0">
              <a:buNone/>
            </a:pPr>
            <a:endParaRPr lang="en-US" sz="2000" b="1" dirty="0" smtClean="0"/>
          </a:p>
          <a:p>
            <a:pPr marL="571500" lvl="1" indent="0">
              <a:buNone/>
            </a:pPr>
            <a:endParaRPr lang="en-US" dirty="0"/>
          </a:p>
          <a:p>
            <a:pPr marL="571500" lvl="1" indent="0">
              <a:buNone/>
            </a:pPr>
            <a:endParaRPr lang="en-US" sz="2000" b="1" dirty="0"/>
          </a:p>
          <a:p>
            <a:pPr marL="571500" lvl="1" indent="0">
              <a:buNone/>
            </a:pPr>
            <a:endParaRPr lang="en-US" sz="2000" b="1" dirty="0"/>
          </a:p>
          <a:p>
            <a:pPr marL="0" lvl="0" indent="0">
              <a:spcBef>
                <a:spcPts val="0"/>
              </a:spcBef>
              <a:buSzPts val="2800"/>
              <a:buNone/>
            </a:pPr>
            <a:r>
              <a:rPr lang="en-US" sz="1600" dirty="0">
                <a:hlinkClick r:id="rId3"/>
              </a:rPr>
              <a:t>https://</a:t>
            </a:r>
            <a:r>
              <a:rPr lang="en-US" sz="1600" dirty="0" smtClean="0">
                <a:hlinkClick r:id="rId3"/>
              </a:rPr>
              <a:t>www.javatpoint.com/types-of-inheritance-in-java</a:t>
            </a:r>
            <a:endParaRPr lang="en-US" sz="1600" dirty="0" smtClean="0"/>
          </a:p>
          <a:p>
            <a:pPr marL="0" lvl="0" indent="0">
              <a:spcBef>
                <a:spcPts val="0"/>
              </a:spcBef>
              <a:buSzPts val="2800"/>
              <a:buNone/>
            </a:pPr>
            <a:endParaRPr lang="en-US" sz="1600" dirty="0" smtClean="0"/>
          </a:p>
          <a:p>
            <a:pPr marL="0" lvl="0" indent="0">
              <a:spcBef>
                <a:spcPts val="0"/>
              </a:spcBef>
              <a:buSzPts val="2800"/>
              <a:buNone/>
            </a:pPr>
            <a:r>
              <a:rPr lang="en-US" sz="2800" dirty="0" smtClean="0">
                <a:hlinkClick r:id="rId4"/>
              </a:rPr>
              <a:t>https</a:t>
            </a:r>
            <a:r>
              <a:rPr lang="en-US" sz="2800" dirty="0">
                <a:hlinkClick r:id="rId4"/>
              </a:rPr>
              <a:t>://www.masterincoding.com/inheritance-in-java</a:t>
            </a:r>
            <a:r>
              <a:rPr lang="en-US" sz="2800" dirty="0" smtClean="0">
                <a:hlinkClick r:id="rId4"/>
              </a:rPr>
              <a:t>/</a:t>
            </a:r>
            <a:endParaRPr lang="en-US" sz="2800" dirty="0" smtClean="0"/>
          </a:p>
          <a:p>
            <a:pPr marL="0" lvl="0" indent="0">
              <a:spcBef>
                <a:spcPts val="0"/>
              </a:spcBef>
              <a:buSzPts val="2800"/>
              <a:buNone/>
            </a:pPr>
            <a:endParaRPr lang="en-US" sz="2800" b="0" i="0" u="none" dirty="0" smtClean="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800"/>
              <a:buFont typeface="Times New Roman"/>
              <a:buNone/>
            </a:pP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pic>
        <p:nvPicPr>
          <p:cNvPr id="6" name="Picture 5"/>
          <p:cNvPicPr>
            <a:picLocks noChangeAspect="1"/>
          </p:cNvPicPr>
          <p:nvPr/>
        </p:nvPicPr>
        <p:blipFill>
          <a:blip r:embed="rId5"/>
          <a:stretch>
            <a:fillRect/>
          </a:stretch>
        </p:blipFill>
        <p:spPr>
          <a:xfrm>
            <a:off x="410569" y="3928056"/>
            <a:ext cx="8603707" cy="875956"/>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4"/>
          <p:cNvSpPr txBox="1">
            <a:spLocks noGrp="1"/>
          </p:cNvSpPr>
          <p:nvPr>
            <p:ph type="title"/>
          </p:nvPr>
        </p:nvSpPr>
        <p:spPr>
          <a:xfrm>
            <a:off x="595648" y="1905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Why use Inheritance in Java?</a:t>
            </a:r>
            <a:br>
              <a:rPr lang="en-US" sz="4400" b="1" i="0" u="none" dirty="0">
                <a:solidFill>
                  <a:schemeClr val="dk2"/>
                </a:solidFill>
                <a:latin typeface="Times New Roman"/>
                <a:ea typeface="Times New Roman"/>
                <a:cs typeface="Times New Roman"/>
                <a:sym typeface="Times New Roman"/>
              </a:rPr>
            </a:br>
            <a:endParaRPr dirty="0"/>
          </a:p>
        </p:txBody>
      </p:sp>
      <p:sp>
        <p:nvSpPr>
          <p:cNvPr id="404" name="Google Shape;404;p54"/>
          <p:cNvSpPr txBox="1">
            <a:spLocks noGrp="1"/>
          </p:cNvSpPr>
          <p:nvPr>
            <p:ph type="body" idx="1"/>
          </p:nvPr>
        </p:nvSpPr>
        <p:spPr>
          <a:xfrm>
            <a:off x="595648" y="950890"/>
            <a:ext cx="8393806" cy="544991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Wingdings" panose="05000000000000000000" pitchFamily="2" charset="2"/>
              <a:buChar char="q"/>
            </a:pPr>
            <a:r>
              <a:rPr lang="en-US" sz="2400" b="0" i="0" u="none" dirty="0">
                <a:solidFill>
                  <a:schemeClr val="dk1"/>
                </a:solidFill>
                <a:sym typeface="Times New Roman"/>
              </a:rPr>
              <a:t>The main advantage of inheritance is code reusability and also method overriding (runtime </a:t>
            </a:r>
            <a:r>
              <a:rPr lang="en-US" sz="2400" b="0" i="0" u="sng" dirty="0">
                <a:solidFill>
                  <a:schemeClr val="dk1"/>
                </a:solidFill>
                <a:sym typeface="Times New Roman"/>
              </a:rPr>
              <a:t>polymorphism</a:t>
            </a:r>
            <a:r>
              <a:rPr lang="en-US" sz="2400" b="0" i="0" u="none" dirty="0">
                <a:solidFill>
                  <a:schemeClr val="dk1"/>
                </a:solidFill>
                <a:sym typeface="Times New Roman"/>
              </a:rPr>
              <a:t>). </a:t>
            </a:r>
            <a:endParaRPr sz="2400" dirty="0"/>
          </a:p>
          <a:p>
            <a:pPr marL="342900" lvl="0">
              <a:spcBef>
                <a:spcPts val="640"/>
              </a:spcBef>
              <a:buSzPts val="3200"/>
              <a:buFont typeface="Wingdings" panose="05000000000000000000" pitchFamily="2" charset="2"/>
              <a:buChar char="q"/>
            </a:pPr>
            <a:r>
              <a:rPr lang="en-US" sz="2400" b="0" i="0" u="none" dirty="0">
                <a:solidFill>
                  <a:schemeClr val="dk1"/>
                </a:solidFill>
                <a:sym typeface="Times New Roman"/>
              </a:rPr>
              <a:t>Inheritance is also known as the IS-A relationship. </a:t>
            </a:r>
            <a:r>
              <a:rPr lang="en-US" sz="2400" dirty="0"/>
              <a:t> </a:t>
            </a:r>
            <a:endParaRPr lang="en-US" sz="2400" dirty="0" smtClean="0"/>
          </a:p>
          <a:p>
            <a:pPr marL="800100" lvl="1">
              <a:spcBef>
                <a:spcPts val="640"/>
              </a:spcBef>
              <a:buSzPts val="3200"/>
            </a:pPr>
            <a:r>
              <a:rPr lang="en-US" sz="2400" dirty="0" smtClean="0"/>
              <a:t>Think </a:t>
            </a:r>
            <a:r>
              <a:rPr lang="en-US" sz="2400" dirty="0"/>
              <a:t>of real-world relationships</a:t>
            </a:r>
            <a:r>
              <a:rPr lang="en-US" sz="2400" dirty="0" smtClean="0"/>
              <a:t>:</a:t>
            </a:r>
          </a:p>
          <a:p>
            <a:pPr marL="457200" lvl="1" indent="0">
              <a:spcBef>
                <a:spcPts val="640"/>
              </a:spcBef>
              <a:buSzPts val="3200"/>
              <a:buNone/>
            </a:pPr>
            <a:endParaRPr sz="1800" dirty="0"/>
          </a:p>
          <a:p>
            <a:pPr marL="342900" marR="0" lvl="0" indent="-139700" algn="l" rtl="0">
              <a:spcBef>
                <a:spcPts val="640"/>
              </a:spcBef>
              <a:spcAft>
                <a:spcPts val="0"/>
              </a:spcAft>
              <a:buClr>
                <a:schemeClr val="dk1"/>
              </a:buClr>
              <a:buSzPts val="3200"/>
              <a:buFont typeface="Times New Roman"/>
              <a:buNone/>
            </a:pPr>
            <a:endParaRPr lang="en-US" sz="3200" b="0" i="0" u="none" dirty="0" smtClean="0">
              <a:solidFill>
                <a:schemeClr val="dk1"/>
              </a:solidFill>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Times New Roman"/>
              <a:buNone/>
            </a:pPr>
            <a:endParaRPr lang="en-US" dirty="0"/>
          </a:p>
          <a:p>
            <a:pPr marL="342900" marR="0" lvl="0" indent="-139700" algn="l" rtl="0">
              <a:spcBef>
                <a:spcPts val="640"/>
              </a:spcBef>
              <a:spcAft>
                <a:spcPts val="0"/>
              </a:spcAft>
              <a:buClr>
                <a:schemeClr val="dk1"/>
              </a:buClr>
              <a:buSzPts val="3200"/>
              <a:buFont typeface="Times New Roman"/>
              <a:buNone/>
            </a:pPr>
            <a:endParaRPr lang="en-US" sz="3200" b="0" i="0" u="none" dirty="0" smtClean="0">
              <a:solidFill>
                <a:schemeClr val="dk1"/>
              </a:solidFill>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Times New Roman"/>
              <a:buNone/>
            </a:pPr>
            <a:endParaRPr lang="en-US" dirty="0" smtClean="0"/>
          </a:p>
          <a:p>
            <a:pPr marL="660400" indent="-457200" algn="just">
              <a:spcBef>
                <a:spcPts val="640"/>
              </a:spcBef>
              <a:buSzPts val="3200"/>
              <a:buFont typeface="Wingdings" panose="05000000000000000000" pitchFamily="2" charset="2"/>
              <a:buChar char="q"/>
            </a:pPr>
            <a:r>
              <a:rPr lang="en-US" sz="2800" b="1" dirty="0" smtClean="0"/>
              <a:t>Inheritance</a:t>
            </a:r>
            <a:r>
              <a:rPr lang="en-US" sz="2800" dirty="0" smtClean="0"/>
              <a:t> </a:t>
            </a:r>
            <a:r>
              <a:rPr lang="en-US" sz="2800" dirty="0"/>
              <a:t>is called the </a:t>
            </a:r>
            <a:r>
              <a:rPr lang="en-US" sz="2800" b="1" dirty="0"/>
              <a:t>IS-A</a:t>
            </a:r>
            <a:r>
              <a:rPr lang="en-US" sz="2800" dirty="0"/>
              <a:t> relationship because a subclass </a:t>
            </a:r>
            <a:r>
              <a:rPr lang="en-US" sz="2800" b="1" dirty="0"/>
              <a:t>is a type of</a:t>
            </a:r>
            <a:r>
              <a:rPr lang="en-US" sz="2800" dirty="0"/>
              <a:t> the superclass.</a:t>
            </a:r>
            <a:endParaRPr sz="2800" b="0" i="0" u="none" dirty="0">
              <a:solidFill>
                <a:schemeClr val="dk1"/>
              </a:solidFill>
              <a:sym typeface="Times New Roman"/>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pic>
        <p:nvPicPr>
          <p:cNvPr id="4" name="Picture 3"/>
          <p:cNvPicPr>
            <a:picLocks noChangeAspect="1"/>
          </p:cNvPicPr>
          <p:nvPr/>
        </p:nvPicPr>
        <p:blipFill>
          <a:blip r:embed="rId3"/>
          <a:stretch>
            <a:fillRect/>
          </a:stretch>
        </p:blipFill>
        <p:spPr>
          <a:xfrm>
            <a:off x="595648" y="2787370"/>
            <a:ext cx="8393806" cy="2080844"/>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4633"/>
            <a:ext cx="7772400" cy="632346"/>
          </a:xfrm>
        </p:spPr>
        <p:txBody>
          <a:bodyPr/>
          <a:lstStyle/>
          <a:p>
            <a:r>
              <a:rPr lang="en-US" sz="2800" b="1" dirty="0" smtClean="0"/>
              <a:t>Java Inheritance Cont’d</a:t>
            </a:r>
            <a:endParaRPr lang="en-US" sz="2800" dirty="0"/>
          </a:p>
        </p:txBody>
      </p:sp>
      <p:sp>
        <p:nvSpPr>
          <p:cNvPr id="3" name="Text Placeholder 2"/>
          <p:cNvSpPr>
            <a:spLocks noGrp="1"/>
          </p:cNvSpPr>
          <p:nvPr>
            <p:ph type="body" idx="1"/>
          </p:nvPr>
        </p:nvSpPr>
        <p:spPr>
          <a:xfrm>
            <a:off x="685800" y="873457"/>
            <a:ext cx="7772400" cy="5832143"/>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41" y="1044136"/>
            <a:ext cx="7320317" cy="5204264"/>
          </a:xfrm>
          <a:prstGeom prst="rect">
            <a:avLst/>
          </a:prstGeom>
        </p:spPr>
      </p:pic>
    </p:spTree>
    <p:extLst>
      <p:ext uri="{BB962C8B-B14F-4D97-AF65-F5344CB8AC3E}">
        <p14:creationId xmlns:p14="http://schemas.microsoft.com/office/powerpoint/2010/main" val="1550836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idx="1"/>
          </p:nvPr>
        </p:nvSpPr>
        <p:spPr bwMode="auto">
          <a:xfrm>
            <a:off x="473927" y="957058"/>
            <a:ext cx="821287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1" indent="0" eaLnBrk="0" fontAlgn="base" hangingPunct="0">
              <a:lnSpc>
                <a:spcPct val="150000"/>
              </a:lnSpc>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public</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Access modifier, which means the class can be accessed from other classes.</a:t>
            </a:r>
          </a:p>
          <a:p>
            <a:pPr marL="457200" lvl="1" indent="0" eaLnBrk="0" fontAlgn="base" hangingPunct="0">
              <a:lnSpc>
                <a:spcPct val="150000"/>
              </a:lnSpc>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class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Keyword used to define a class.</a:t>
            </a:r>
          </a:p>
          <a:p>
            <a:pPr marL="457200" lvl="1" indent="0" eaLnBrk="0" fontAlgn="base" hangingPunct="0">
              <a:lnSpc>
                <a:spcPct val="150000"/>
              </a:lnSpc>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main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entry point of the program. The main method is where the program starts executing.</a:t>
            </a:r>
          </a:p>
          <a:p>
            <a:pPr marL="457200" lvl="1" indent="0" eaLnBrk="0" fontAlgn="base" hangingPunct="0">
              <a:lnSpc>
                <a:spcPct val="150000"/>
              </a:lnSpc>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System.out.println()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This is a statement that prints text to the console. </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5658099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52"/>
          <p:cNvPicPr preferRelativeResize="0">
            <a:picLocks noGrp="1"/>
          </p:cNvPicPr>
          <p:nvPr>
            <p:ph type="body" idx="1"/>
          </p:nvPr>
        </p:nvPicPr>
        <p:blipFill rotWithShape="1">
          <a:blip r:embed="rId3">
            <a:alphaModFix/>
          </a:blip>
          <a:srcRect/>
          <a:stretch/>
        </p:blipFill>
        <p:spPr>
          <a:xfrm>
            <a:off x="76200" y="95534"/>
            <a:ext cx="8839200" cy="6762466"/>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01070"/>
          </a:xfrm>
        </p:spPr>
        <p:txBody>
          <a:bodyPr/>
          <a:lstStyle/>
          <a:p>
            <a:r>
              <a:rPr lang="en-US" sz="3200" b="1" dirty="0" smtClean="0"/>
              <a:t>Example2: </a:t>
            </a:r>
            <a:r>
              <a:rPr lang="en-US" sz="3200" b="1" dirty="0"/>
              <a:t>Java Inheritance in Action</a:t>
            </a:r>
          </a:p>
        </p:txBody>
      </p:sp>
      <p:sp>
        <p:nvSpPr>
          <p:cNvPr id="3" name="Text Placeholder 2"/>
          <p:cNvSpPr>
            <a:spLocks noGrp="1"/>
          </p:cNvSpPr>
          <p:nvPr>
            <p:ph type="body" idx="1"/>
          </p:nvPr>
        </p:nvSpPr>
        <p:spPr>
          <a:xfrm>
            <a:off x="835925" y="580029"/>
            <a:ext cx="8198893" cy="6237027"/>
          </a:xfrm>
        </p:spPr>
        <p:txBody>
          <a:bodyPr/>
          <a:lstStyle/>
          <a:p>
            <a:pPr marL="114300" indent="0">
              <a:buNone/>
            </a:pPr>
            <a:r>
              <a:rPr lang="en-US" sz="1800" dirty="0"/>
              <a:t>class Vehicle {</a:t>
            </a:r>
          </a:p>
          <a:p>
            <a:pPr marL="114300" indent="0">
              <a:buNone/>
            </a:pPr>
            <a:r>
              <a:rPr lang="en-US" sz="1800" dirty="0"/>
              <a:t>    void start() {</a:t>
            </a:r>
          </a:p>
          <a:p>
            <a:pPr marL="114300" indent="0">
              <a:buNone/>
            </a:pPr>
            <a:r>
              <a:rPr lang="en-US" sz="1800" dirty="0"/>
              <a:t>        System.out.println("The vehicle starts.");</a:t>
            </a:r>
          </a:p>
          <a:p>
            <a:pPr marL="114300" indent="0">
              <a:buNone/>
            </a:pPr>
            <a:r>
              <a:rPr lang="en-US" sz="1800" dirty="0"/>
              <a:t>    }</a:t>
            </a:r>
          </a:p>
          <a:p>
            <a:pPr marL="114300" indent="0">
              <a:buNone/>
            </a:pPr>
            <a:r>
              <a:rPr lang="en-US" sz="1800" dirty="0"/>
              <a:t>}</a:t>
            </a:r>
          </a:p>
          <a:p>
            <a:pPr marL="114300" indent="0">
              <a:buNone/>
            </a:pPr>
            <a:endParaRPr lang="en-US" sz="1800" dirty="0"/>
          </a:p>
          <a:p>
            <a:pPr marL="114300" indent="0">
              <a:buNone/>
            </a:pPr>
            <a:r>
              <a:rPr lang="en-US" sz="1800" dirty="0"/>
              <a:t>class Car extends Vehicle {</a:t>
            </a:r>
          </a:p>
          <a:p>
            <a:pPr marL="114300" indent="0">
              <a:buNone/>
            </a:pPr>
            <a:r>
              <a:rPr lang="en-US" sz="1800" dirty="0"/>
              <a:t>    void honk() {</a:t>
            </a:r>
          </a:p>
          <a:p>
            <a:pPr marL="114300" indent="0">
              <a:buNone/>
            </a:pPr>
            <a:r>
              <a:rPr lang="en-US" sz="1800" dirty="0"/>
              <a:t>        System.out.println("The car honks.");</a:t>
            </a:r>
          </a:p>
          <a:p>
            <a:pPr marL="114300" indent="0">
              <a:buNone/>
            </a:pPr>
            <a:r>
              <a:rPr lang="en-US" sz="1800" dirty="0"/>
              <a:t>    }</a:t>
            </a:r>
          </a:p>
          <a:p>
            <a:pPr marL="114300" indent="0">
              <a:buNone/>
            </a:pPr>
            <a:r>
              <a:rPr lang="en-US" sz="1800" dirty="0"/>
              <a:t>}</a:t>
            </a:r>
          </a:p>
          <a:p>
            <a:pPr marL="114300" indent="0">
              <a:buNone/>
            </a:pPr>
            <a:r>
              <a:rPr lang="en-US" sz="1800" dirty="0" smtClean="0"/>
              <a:t>public </a:t>
            </a:r>
            <a:r>
              <a:rPr lang="en-US" sz="1800" dirty="0"/>
              <a:t>class Main {</a:t>
            </a:r>
          </a:p>
          <a:p>
            <a:pPr marL="114300" indent="0">
              <a:buNone/>
            </a:pPr>
            <a:r>
              <a:rPr lang="en-US" sz="1800" dirty="0"/>
              <a:t>    public static void main(String[] args) {</a:t>
            </a:r>
          </a:p>
          <a:p>
            <a:pPr marL="114300" indent="0">
              <a:buNone/>
            </a:pPr>
            <a:r>
              <a:rPr lang="en-US" sz="1800" dirty="0"/>
              <a:t>        Car myCar = new Car();</a:t>
            </a:r>
          </a:p>
          <a:p>
            <a:pPr marL="114300" indent="0">
              <a:buNone/>
            </a:pPr>
            <a:r>
              <a:rPr lang="en-US" sz="1800" dirty="0"/>
              <a:t>        myCar.start();  // Inherited from Vehicle class</a:t>
            </a:r>
          </a:p>
          <a:p>
            <a:pPr marL="114300" indent="0">
              <a:buNone/>
            </a:pPr>
            <a:r>
              <a:rPr lang="en-US" sz="1800" dirty="0"/>
              <a:t>        myCar.honk();   // Specific to Car class</a:t>
            </a:r>
          </a:p>
          <a:p>
            <a:pPr marL="114300" indent="0">
              <a:buNone/>
            </a:pPr>
            <a:r>
              <a:rPr lang="en-US" sz="1800" dirty="0"/>
              <a:t>    }</a:t>
            </a:r>
          </a:p>
          <a:p>
            <a:pPr marL="114300" indent="0">
              <a:buNone/>
            </a:pPr>
            <a:r>
              <a:rPr lang="en-US" sz="1800" dirty="0"/>
              <a:t>}</a:t>
            </a:r>
          </a:p>
          <a:p>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spTree>
    <p:extLst>
      <p:ext uri="{BB962C8B-B14F-4D97-AF65-F5344CB8AC3E}">
        <p14:creationId xmlns:p14="http://schemas.microsoft.com/office/powerpoint/2010/main" val="117617103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7324"/>
            <a:ext cx="7772400" cy="536620"/>
          </a:xfrm>
        </p:spPr>
        <p:txBody>
          <a:bodyPr/>
          <a:lstStyle/>
          <a:p>
            <a:r>
              <a:rPr lang="en-US" sz="2400" b="1" dirty="0" smtClean="0"/>
              <a:t>Example2: java inheritance: with attributes and methods. </a:t>
            </a:r>
            <a:endParaRPr lang="en-US" sz="2400" b="1" dirty="0"/>
          </a:p>
        </p:txBody>
      </p:sp>
      <p:sp>
        <p:nvSpPr>
          <p:cNvPr id="3" name="Text Placeholder 2"/>
          <p:cNvSpPr>
            <a:spLocks noGrp="1"/>
          </p:cNvSpPr>
          <p:nvPr>
            <p:ph type="body" idx="1"/>
          </p:nvPr>
        </p:nvSpPr>
        <p:spPr>
          <a:xfrm>
            <a:off x="557011" y="643944"/>
            <a:ext cx="8329411" cy="6214056"/>
          </a:xfrm>
        </p:spPr>
        <p:txBody>
          <a:bodyPr/>
          <a:lstStyle/>
          <a:p>
            <a:pPr marL="114300" indent="0">
              <a:buNone/>
            </a:pPr>
            <a:r>
              <a:rPr lang="en-US" sz="1200" dirty="0"/>
              <a:t>class Vehicle {</a:t>
            </a:r>
          </a:p>
          <a:p>
            <a:pPr marL="114300" indent="0">
              <a:buNone/>
            </a:pPr>
            <a:r>
              <a:rPr lang="en-US" sz="1200" dirty="0"/>
              <a:t>    String name;</a:t>
            </a:r>
          </a:p>
          <a:p>
            <a:pPr marL="114300" indent="0">
              <a:buNone/>
            </a:pPr>
            <a:r>
              <a:rPr lang="en-US" sz="1200" dirty="0"/>
              <a:t>    String price;</a:t>
            </a:r>
          </a:p>
          <a:p>
            <a:pPr marL="114300" indent="0">
              <a:buNone/>
            </a:pPr>
            <a:r>
              <a:rPr lang="en-US" sz="1200" dirty="0"/>
              <a:t>    </a:t>
            </a:r>
          </a:p>
          <a:p>
            <a:pPr marL="114300" indent="0">
              <a:buNone/>
            </a:pPr>
            <a:r>
              <a:rPr lang="en-US" sz="1200" dirty="0"/>
              <a:t>    void start() {</a:t>
            </a:r>
          </a:p>
          <a:p>
            <a:pPr marL="114300" indent="0">
              <a:buNone/>
            </a:pPr>
            <a:r>
              <a:rPr lang="en-US" sz="1200" dirty="0"/>
              <a:t>        System.out.println("The vehicle starts.");</a:t>
            </a:r>
          </a:p>
          <a:p>
            <a:pPr marL="114300" indent="0">
              <a:buNone/>
            </a:pPr>
            <a:r>
              <a:rPr lang="en-US" sz="1200" dirty="0"/>
              <a:t>    }</a:t>
            </a:r>
          </a:p>
          <a:p>
            <a:pPr marL="114300" indent="0">
              <a:buNone/>
            </a:pPr>
            <a:r>
              <a:rPr lang="en-US" sz="1200" dirty="0"/>
              <a:t>}</a:t>
            </a:r>
          </a:p>
          <a:p>
            <a:pPr marL="114300" indent="0">
              <a:buNone/>
            </a:pPr>
            <a:r>
              <a:rPr lang="en-US" sz="1200" dirty="0"/>
              <a:t>class Car extends Vehicle {</a:t>
            </a:r>
          </a:p>
          <a:p>
            <a:pPr marL="114300" indent="0">
              <a:buNone/>
            </a:pPr>
            <a:r>
              <a:rPr lang="en-US" sz="1200" dirty="0"/>
              <a:t>    void honk() {</a:t>
            </a:r>
          </a:p>
          <a:p>
            <a:pPr marL="114300" indent="0">
              <a:buNone/>
            </a:pPr>
            <a:r>
              <a:rPr lang="en-US" sz="1200" dirty="0"/>
              <a:t>        System.out.println("The car honks.");</a:t>
            </a:r>
          </a:p>
          <a:p>
            <a:pPr marL="114300" indent="0">
              <a:buNone/>
            </a:pPr>
            <a:r>
              <a:rPr lang="en-US" sz="1200" dirty="0"/>
              <a:t>    }</a:t>
            </a:r>
          </a:p>
          <a:p>
            <a:pPr marL="114300" indent="0">
              <a:buNone/>
            </a:pPr>
            <a:r>
              <a:rPr lang="en-US" sz="1200" dirty="0"/>
              <a:t>}</a:t>
            </a:r>
          </a:p>
          <a:p>
            <a:pPr marL="114300" indent="0">
              <a:buNone/>
            </a:pPr>
            <a:r>
              <a:rPr lang="en-US" sz="1200" dirty="0"/>
              <a:t>public class Main {    </a:t>
            </a:r>
          </a:p>
          <a:p>
            <a:pPr marL="114300" indent="0">
              <a:buNone/>
            </a:pPr>
            <a:r>
              <a:rPr lang="en-US" sz="1200" dirty="0"/>
              <a:t>        public static void main(String[] args) {</a:t>
            </a:r>
          </a:p>
          <a:p>
            <a:pPr marL="114300" indent="0">
              <a:buNone/>
            </a:pPr>
            <a:r>
              <a:rPr lang="en-US" sz="1200" dirty="0"/>
              <a:t>        Car myCar = new Car();</a:t>
            </a:r>
          </a:p>
          <a:p>
            <a:pPr marL="114300" indent="0">
              <a:buNone/>
            </a:pPr>
            <a:r>
              <a:rPr lang="en-US" sz="1200" dirty="0"/>
              <a:t>        myCar.name ="BMW3";</a:t>
            </a:r>
          </a:p>
          <a:p>
            <a:pPr marL="114300" indent="0">
              <a:buNone/>
            </a:pPr>
            <a:r>
              <a:rPr lang="en-US" sz="1200" dirty="0"/>
              <a:t>        </a:t>
            </a:r>
            <a:r>
              <a:rPr lang="en-US" sz="1200" dirty="0" err="1"/>
              <a:t>myCar.price</a:t>
            </a:r>
            <a:r>
              <a:rPr lang="en-US" sz="1200" dirty="0"/>
              <a:t> ="$3000";</a:t>
            </a:r>
          </a:p>
          <a:p>
            <a:pPr marL="114300" indent="0">
              <a:buNone/>
            </a:pPr>
            <a:r>
              <a:rPr lang="en-US" sz="1200" dirty="0"/>
              <a:t>                </a:t>
            </a:r>
          </a:p>
          <a:p>
            <a:pPr marL="114300" indent="0">
              <a:buNone/>
            </a:pPr>
            <a:r>
              <a:rPr lang="en-US" sz="1200" dirty="0"/>
              <a:t>        myCar.start();  // Inherited from Vehicle class</a:t>
            </a:r>
          </a:p>
          <a:p>
            <a:pPr marL="114300" indent="0">
              <a:buNone/>
            </a:pPr>
            <a:r>
              <a:rPr lang="en-US" sz="1200" dirty="0"/>
              <a:t>        myCar.honk();   // Specific to Car class</a:t>
            </a:r>
          </a:p>
          <a:p>
            <a:pPr marL="114300" indent="0">
              <a:buNone/>
            </a:pPr>
            <a:r>
              <a:rPr lang="en-US" sz="1200" dirty="0"/>
              <a:t>        </a:t>
            </a:r>
          </a:p>
          <a:p>
            <a:pPr marL="114300" indent="0">
              <a:buNone/>
            </a:pPr>
            <a:r>
              <a:rPr lang="en-US" sz="1200" dirty="0"/>
              <a:t>        System.out.println(myCar.name);</a:t>
            </a:r>
          </a:p>
          <a:p>
            <a:pPr marL="114300" indent="0">
              <a:buNone/>
            </a:pPr>
            <a:r>
              <a:rPr lang="en-US" sz="1200" dirty="0"/>
              <a:t>        System.out.println(</a:t>
            </a:r>
            <a:r>
              <a:rPr lang="en-US" sz="1200" dirty="0" err="1"/>
              <a:t>myCar.price</a:t>
            </a:r>
            <a:r>
              <a:rPr lang="en-US" sz="1200" dirty="0" smtClean="0"/>
              <a:t>);				</a:t>
            </a:r>
            <a:r>
              <a:rPr lang="en-US" sz="1600" b="1" dirty="0" smtClean="0"/>
              <a:t>output</a:t>
            </a:r>
            <a:r>
              <a:rPr lang="en-US" sz="1200" dirty="0" smtClean="0"/>
              <a:t>: </a:t>
            </a:r>
            <a:endParaRPr lang="en-US" sz="1200" dirty="0"/>
          </a:p>
          <a:p>
            <a:pPr marL="114300" indent="0">
              <a:buNone/>
            </a:pPr>
            <a:r>
              <a:rPr lang="en-US" sz="1200" dirty="0"/>
              <a:t>    }</a:t>
            </a:r>
          </a:p>
          <a:p>
            <a:pPr marL="114300" indent="0">
              <a:buNone/>
            </a:pPr>
            <a:r>
              <a:rPr lang="en-US" sz="1200"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132</a:t>
            </a:fld>
            <a:endParaRPr lang="en-US" dirty="0"/>
          </a:p>
        </p:txBody>
      </p:sp>
      <p:pic>
        <p:nvPicPr>
          <p:cNvPr id="5" name="Picture 4"/>
          <p:cNvPicPr>
            <a:picLocks noChangeAspect="1"/>
          </p:cNvPicPr>
          <p:nvPr/>
        </p:nvPicPr>
        <p:blipFill>
          <a:blip r:embed="rId2"/>
          <a:stretch>
            <a:fillRect/>
          </a:stretch>
        </p:blipFill>
        <p:spPr>
          <a:xfrm>
            <a:off x="6810778" y="5507797"/>
            <a:ext cx="2191556" cy="1197803"/>
          </a:xfrm>
          <a:prstGeom prst="rect">
            <a:avLst/>
          </a:prstGeom>
        </p:spPr>
      </p:pic>
    </p:spTree>
    <p:extLst>
      <p:ext uri="{BB962C8B-B14F-4D97-AF65-F5344CB8AC3E}">
        <p14:creationId xmlns:p14="http://schemas.microsoft.com/office/powerpoint/2010/main" val="42147076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22942" y="2241036"/>
            <a:ext cx="7098116" cy="2088300"/>
          </a:xfrm>
          <a:prstGeom prst="rect">
            <a:avLst/>
          </a:prstGeom>
        </p:spPr>
      </p:pic>
      <p:sp>
        <p:nvSpPr>
          <p:cNvPr id="3" name="Text Placeholder 2"/>
          <p:cNvSpPr>
            <a:spLocks noGrp="1"/>
          </p:cNvSpPr>
          <p:nvPr>
            <p:ph type="body" idx="1"/>
          </p:nvPr>
        </p:nvSpPr>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sp>
        <p:nvSpPr>
          <p:cNvPr id="6" name="Title 5"/>
          <p:cNvSpPr>
            <a:spLocks noGrp="1"/>
          </p:cNvSpPr>
          <p:nvPr>
            <p:ph type="title"/>
          </p:nvPr>
        </p:nvSpPr>
        <p:spPr/>
        <p:txBody>
          <a:bodyPr/>
          <a:lstStyle/>
          <a:p>
            <a:r>
              <a:rPr lang="en-US" dirty="0" smtClean="0"/>
              <a:t>.</a:t>
            </a:r>
            <a:endParaRPr lang="en-US" dirty="0"/>
          </a:p>
        </p:txBody>
      </p:sp>
    </p:spTree>
    <p:extLst>
      <p:ext uri="{BB962C8B-B14F-4D97-AF65-F5344CB8AC3E}">
        <p14:creationId xmlns:p14="http://schemas.microsoft.com/office/powerpoint/2010/main" val="107649809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Inheritance</a:t>
            </a:r>
            <a:br>
              <a:rPr lang="en-US" dirty="0"/>
            </a:br>
            <a:endParaRPr lang="en-US" dirty="0"/>
          </a:p>
        </p:txBody>
      </p:sp>
      <p:sp>
        <p:nvSpPr>
          <p:cNvPr id="3" name="Text Placeholder 2"/>
          <p:cNvSpPr>
            <a:spLocks noGrp="1"/>
          </p:cNvSpPr>
          <p:nvPr>
            <p:ph type="body" idx="1"/>
          </p:nvPr>
        </p:nvSpPr>
        <p:spPr>
          <a:xfrm>
            <a:off x="595648" y="1390918"/>
            <a:ext cx="7772400" cy="4183904"/>
          </a:xfrm>
        </p:spPr>
        <p:txBody>
          <a:bodyPr/>
          <a:lstStyle/>
          <a:p>
            <a:pPr>
              <a:lnSpc>
                <a:spcPct val="150000"/>
              </a:lnSpc>
            </a:pPr>
            <a:r>
              <a:rPr lang="en-US" dirty="0"/>
              <a:t>Java supports the following four types of inheritance:</a:t>
            </a:r>
          </a:p>
          <a:p>
            <a:pPr lvl="2">
              <a:lnSpc>
                <a:spcPct val="150000"/>
              </a:lnSpc>
              <a:buFont typeface="Wingdings" panose="05000000000000000000" pitchFamily="2" charset="2"/>
              <a:buChar char="q"/>
            </a:pPr>
            <a:r>
              <a:rPr lang="en-US" dirty="0"/>
              <a:t>Single Inheritance</a:t>
            </a:r>
          </a:p>
          <a:p>
            <a:pPr lvl="2">
              <a:lnSpc>
                <a:spcPct val="150000"/>
              </a:lnSpc>
              <a:buFont typeface="Wingdings" panose="05000000000000000000" pitchFamily="2" charset="2"/>
              <a:buChar char="q"/>
            </a:pPr>
            <a:r>
              <a:rPr lang="en-US" dirty="0"/>
              <a:t>Multi-level Inheritance</a:t>
            </a:r>
          </a:p>
          <a:p>
            <a:pPr lvl="2">
              <a:lnSpc>
                <a:spcPct val="150000"/>
              </a:lnSpc>
              <a:buFont typeface="Wingdings" panose="05000000000000000000" pitchFamily="2" charset="2"/>
              <a:buChar char="q"/>
            </a:pPr>
            <a:r>
              <a:rPr lang="en-US" dirty="0"/>
              <a:t>Hierarchical Inheritance</a:t>
            </a:r>
          </a:p>
          <a:p>
            <a:pPr lvl="2">
              <a:lnSpc>
                <a:spcPct val="150000"/>
              </a:lnSpc>
              <a:buFont typeface="Wingdings" panose="05000000000000000000" pitchFamily="2" charset="2"/>
              <a:buChar char="q"/>
            </a:pPr>
            <a:r>
              <a:rPr lang="en-US" dirty="0"/>
              <a:t>Hybrid Inheritance</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spTree>
    <p:extLst>
      <p:ext uri="{BB962C8B-B14F-4D97-AF65-F5344CB8AC3E}">
        <p14:creationId xmlns:p14="http://schemas.microsoft.com/office/powerpoint/2010/main" val="21296414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3815"/>
            <a:ext cx="7772400" cy="509516"/>
          </a:xfrm>
        </p:spPr>
        <p:txBody>
          <a:bodyPr/>
          <a:lstStyle/>
          <a:p>
            <a:r>
              <a:rPr lang="en-US" sz="3200" b="1" dirty="0" smtClean="0"/>
              <a:t/>
            </a:r>
            <a:br>
              <a:rPr lang="en-US" sz="3200" b="1" dirty="0" smtClean="0"/>
            </a:br>
            <a:r>
              <a:rPr lang="en-US" sz="3200" b="1" dirty="0" smtClean="0"/>
              <a:t>1. Single </a:t>
            </a:r>
            <a:r>
              <a:rPr lang="en-US" sz="3200" b="1" dirty="0"/>
              <a:t>Inheritance</a:t>
            </a:r>
            <a:r>
              <a:rPr lang="en-US" dirty="0"/>
              <a:t/>
            </a:r>
            <a:br>
              <a:rPr lang="en-US" dirty="0"/>
            </a:br>
            <a:endParaRPr lang="en-US" dirty="0"/>
          </a:p>
        </p:txBody>
      </p:sp>
      <p:sp>
        <p:nvSpPr>
          <p:cNvPr id="3" name="Text Placeholder 2"/>
          <p:cNvSpPr>
            <a:spLocks noGrp="1"/>
          </p:cNvSpPr>
          <p:nvPr>
            <p:ph type="body" idx="1"/>
          </p:nvPr>
        </p:nvSpPr>
        <p:spPr>
          <a:xfrm>
            <a:off x="685800" y="848435"/>
            <a:ext cx="7772400" cy="5620603"/>
          </a:xfrm>
        </p:spPr>
        <p:txBody>
          <a:bodyPr/>
          <a:lstStyle/>
          <a:p>
            <a:pPr algn="just">
              <a:buFont typeface="Wingdings" panose="05000000000000000000" pitchFamily="2" charset="2"/>
              <a:buChar char="q"/>
            </a:pPr>
            <a:r>
              <a:rPr lang="en-US" sz="2400" dirty="0"/>
              <a:t>In single inheritance, a sub-class is derived from only one super class. It inherits the properties and behavior of a single-parent class. Sometimes it is also known as </a:t>
            </a:r>
            <a:r>
              <a:rPr lang="en-US" sz="2400" b="1" dirty="0"/>
              <a:t>simple inheritance</a:t>
            </a:r>
            <a:r>
              <a:rPr lang="en-US" sz="2400" dirty="0" smtClean="0"/>
              <a:t>.</a:t>
            </a:r>
            <a:endParaRPr lang="en-US" sz="2400" dirty="0"/>
          </a:p>
          <a:p>
            <a:pPr algn="just">
              <a:buFont typeface="Wingdings" panose="05000000000000000000" pitchFamily="2" charset="2"/>
              <a:buChar char="q"/>
            </a:pPr>
            <a:endParaRPr lang="en-US" sz="2400" dirty="0" smtClean="0"/>
          </a:p>
          <a:p>
            <a:pPr marL="114300" indent="0" algn="just">
              <a:buNone/>
            </a:pPr>
            <a:r>
              <a:rPr lang="en-US" sz="2400" b="1" dirty="0" smtClean="0"/>
              <a:t>EXAMPLE:</a:t>
            </a:r>
            <a:endParaRPr lang="en-US" sz="2400" b="1" dirty="0"/>
          </a:p>
          <a:p>
            <a:pPr algn="just">
              <a:buFont typeface="Wingdings" panose="05000000000000000000" pitchFamily="2" charset="2"/>
              <a:buChar char="q"/>
            </a:pPr>
            <a:endParaRPr lang="en-US" sz="2400" dirty="0" smtClean="0"/>
          </a:p>
          <a:p>
            <a:pPr algn="just">
              <a:buFont typeface="Wingdings" panose="05000000000000000000" pitchFamily="2" charset="2"/>
              <a:buChar char="q"/>
            </a:pPr>
            <a:endParaRPr lang="en-US" sz="2400" dirty="0"/>
          </a:p>
          <a:p>
            <a:pPr algn="just">
              <a:buFont typeface="Wingdings" panose="05000000000000000000" pitchFamily="2" charset="2"/>
              <a:buChar char="q"/>
            </a:pPr>
            <a:endParaRPr lang="en-US" sz="2400" dirty="0" smtClean="0"/>
          </a:p>
          <a:p>
            <a:pPr marL="114300" indent="0" algn="just">
              <a:buNone/>
            </a:pPr>
            <a:endParaRPr lang="en-US" sz="2400" dirty="0"/>
          </a:p>
          <a:p>
            <a:pPr marL="114300" indent="0" algn="just">
              <a:buNone/>
            </a:pPr>
            <a:endParaRPr lang="en-US" sz="2400" dirty="0" smtClean="0"/>
          </a:p>
          <a:p>
            <a:pPr marL="114300" indent="0" algn="just">
              <a:buNone/>
            </a:pPr>
            <a:endParaRPr lang="en-US" sz="2400" dirty="0"/>
          </a:p>
          <a:p>
            <a:pPr marL="114300" indent="0" algn="just">
              <a:buNone/>
            </a:pP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135</a:t>
            </a:fld>
            <a:endParaRPr lang="en-US"/>
          </a:p>
        </p:txBody>
      </p:sp>
      <p:pic>
        <p:nvPicPr>
          <p:cNvPr id="5" name="Picture 4"/>
          <p:cNvPicPr>
            <a:picLocks noChangeAspect="1"/>
          </p:cNvPicPr>
          <p:nvPr/>
        </p:nvPicPr>
        <p:blipFill>
          <a:blip r:embed="rId2"/>
          <a:stretch>
            <a:fillRect/>
          </a:stretch>
        </p:blipFill>
        <p:spPr>
          <a:xfrm>
            <a:off x="2942335" y="2609210"/>
            <a:ext cx="3977079" cy="3121027"/>
          </a:xfrm>
          <a:prstGeom prst="rect">
            <a:avLst/>
          </a:prstGeom>
        </p:spPr>
      </p:pic>
    </p:spTree>
    <p:extLst>
      <p:ext uri="{BB962C8B-B14F-4D97-AF65-F5344CB8AC3E}">
        <p14:creationId xmlns:p14="http://schemas.microsoft.com/office/powerpoint/2010/main" val="5868980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0167"/>
            <a:ext cx="7772400" cy="837063"/>
          </a:xfrm>
        </p:spPr>
        <p:txBody>
          <a:bodyPr/>
          <a:lstStyle/>
          <a:p>
            <a:r>
              <a:rPr lang="en-US" sz="2400" b="1" dirty="0"/>
              <a:t>Let's implement the single inheritance mechanism in a Java program.</a:t>
            </a:r>
          </a:p>
        </p:txBody>
      </p:sp>
      <p:pic>
        <p:nvPicPr>
          <p:cNvPr id="5" name="Picture 4"/>
          <p:cNvPicPr>
            <a:picLocks noChangeAspect="1"/>
          </p:cNvPicPr>
          <p:nvPr/>
        </p:nvPicPr>
        <p:blipFill>
          <a:blip r:embed="rId2"/>
          <a:stretch>
            <a:fillRect/>
          </a:stretch>
        </p:blipFill>
        <p:spPr>
          <a:xfrm>
            <a:off x="1534164" y="1037230"/>
            <a:ext cx="5471943" cy="4242179"/>
          </a:xfrm>
          <a:prstGeom prst="rect">
            <a:avLst/>
          </a:prstGeom>
        </p:spPr>
      </p:pic>
      <p:sp>
        <p:nvSpPr>
          <p:cNvPr id="3" name="Text Placeholder 2"/>
          <p:cNvSpPr>
            <a:spLocks noGrp="1"/>
          </p:cNvSpPr>
          <p:nvPr>
            <p:ph type="body" idx="1"/>
          </p:nvPr>
        </p:nvSpPr>
        <p:spPr>
          <a:xfrm>
            <a:off x="685799" y="1037230"/>
            <a:ext cx="7939585" cy="5668369"/>
          </a:xfrm>
        </p:spPr>
        <p:txBody>
          <a:bodyPr/>
          <a:lstStyle/>
          <a:p>
            <a:pPr marL="114300" indent="0">
              <a:buNone/>
            </a:pPr>
            <a:r>
              <a:rPr lang="en-US" dirty="0" smtClean="0"/>
              <a:t>.</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pic>
        <p:nvPicPr>
          <p:cNvPr id="6" name="Picture 5"/>
          <p:cNvPicPr>
            <a:picLocks noChangeAspect="1"/>
          </p:cNvPicPr>
          <p:nvPr/>
        </p:nvPicPr>
        <p:blipFill>
          <a:blip r:embed="rId3"/>
          <a:stretch>
            <a:fillRect/>
          </a:stretch>
        </p:blipFill>
        <p:spPr>
          <a:xfrm>
            <a:off x="4859172" y="5279409"/>
            <a:ext cx="3151487" cy="1426191"/>
          </a:xfrm>
          <a:prstGeom prst="rect">
            <a:avLst/>
          </a:prstGeom>
        </p:spPr>
      </p:pic>
    </p:spTree>
    <p:extLst>
      <p:ext uri="{BB962C8B-B14F-4D97-AF65-F5344CB8AC3E}">
        <p14:creationId xmlns:p14="http://schemas.microsoft.com/office/powerpoint/2010/main" val="122332932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3"/>
          <p:cNvPicPr preferRelativeResize="0">
            <a:picLocks noGrp="1"/>
          </p:cNvPicPr>
          <p:nvPr>
            <p:ph type="body" idx="1"/>
          </p:nvPr>
        </p:nvPicPr>
        <p:blipFill rotWithShape="1">
          <a:blip r:embed="rId3">
            <a:alphaModFix/>
          </a:blip>
          <a:srcRect/>
          <a:stretch/>
        </p:blipFill>
        <p:spPr>
          <a:xfrm>
            <a:off x="-1" y="381000"/>
            <a:ext cx="8458201" cy="6096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8991"/>
            <a:ext cx="7772400" cy="626772"/>
          </a:xfrm>
        </p:spPr>
        <p:txBody>
          <a:bodyPr/>
          <a:lstStyle/>
          <a:p>
            <a:r>
              <a:rPr lang="en-US" dirty="0" smtClean="0"/>
              <a:t/>
            </a:r>
            <a:br>
              <a:rPr lang="en-US" dirty="0" smtClean="0"/>
            </a:br>
            <a:r>
              <a:rPr lang="en-US" sz="3200" b="1" dirty="0" smtClean="0"/>
              <a:t>2. Multi-level </a:t>
            </a:r>
            <a:r>
              <a:rPr lang="en-US" sz="3200" b="1" dirty="0"/>
              <a:t>Inheritance</a:t>
            </a:r>
            <a:r>
              <a:rPr lang="en-US" dirty="0"/>
              <a:t/>
            </a:r>
            <a:br>
              <a:rPr lang="en-US" dirty="0"/>
            </a:br>
            <a:endParaRPr lang="en-US" dirty="0"/>
          </a:p>
        </p:txBody>
      </p:sp>
      <p:sp>
        <p:nvSpPr>
          <p:cNvPr id="3" name="Text Placeholder 2"/>
          <p:cNvSpPr>
            <a:spLocks noGrp="1"/>
          </p:cNvSpPr>
          <p:nvPr>
            <p:ph type="body" idx="1"/>
          </p:nvPr>
        </p:nvSpPr>
        <p:spPr>
          <a:xfrm>
            <a:off x="685800" y="875762"/>
            <a:ext cx="8110470" cy="5829837"/>
          </a:xfrm>
        </p:spPr>
        <p:txBody>
          <a:bodyPr/>
          <a:lstStyle/>
          <a:p>
            <a:pPr algn="just"/>
            <a:r>
              <a:rPr lang="en-US" sz="1800" dirty="0"/>
              <a:t>In </a:t>
            </a:r>
            <a:r>
              <a:rPr lang="en-US" sz="1800" b="1" dirty="0"/>
              <a:t>multi-level inheritance</a:t>
            </a:r>
            <a:r>
              <a:rPr lang="en-US" sz="1800" dirty="0"/>
              <a:t>, a class is derived from a class which is also derived from another class is called multi-level inheritance. In simple words, we can say that a </a:t>
            </a:r>
            <a:r>
              <a:rPr lang="en-US" sz="1800" dirty="0" smtClean="0"/>
              <a:t>class </a:t>
            </a:r>
            <a:r>
              <a:rPr lang="en-US" sz="1800" dirty="0"/>
              <a:t>that </a:t>
            </a:r>
            <a:r>
              <a:rPr lang="en-US" sz="1800" b="1" dirty="0"/>
              <a:t>has more than one parent </a:t>
            </a:r>
            <a:r>
              <a:rPr lang="en-US" sz="1800" dirty="0"/>
              <a:t>class is called multi-level inheritance</a:t>
            </a:r>
            <a:r>
              <a:rPr lang="en-US" sz="1800" dirty="0" smtClean="0"/>
              <a:t>.</a:t>
            </a:r>
          </a:p>
          <a:p>
            <a:pPr algn="just"/>
            <a:endParaRPr lang="en-US" sz="1800" dirty="0"/>
          </a:p>
          <a:p>
            <a:pPr marL="114300" indent="0" algn="just">
              <a:buNone/>
            </a:pP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138</a:t>
            </a:fld>
            <a:endParaRPr lang="en-US"/>
          </a:p>
        </p:txBody>
      </p:sp>
      <p:pic>
        <p:nvPicPr>
          <p:cNvPr id="5" name="Picture 4"/>
          <p:cNvPicPr>
            <a:picLocks noChangeAspect="1"/>
          </p:cNvPicPr>
          <p:nvPr/>
        </p:nvPicPr>
        <p:blipFill>
          <a:blip r:embed="rId2"/>
          <a:stretch>
            <a:fillRect/>
          </a:stretch>
        </p:blipFill>
        <p:spPr>
          <a:xfrm>
            <a:off x="1301906" y="2009976"/>
            <a:ext cx="3695097" cy="4273688"/>
          </a:xfrm>
          <a:prstGeom prst="rect">
            <a:avLst/>
          </a:prstGeom>
        </p:spPr>
      </p:pic>
    </p:spTree>
    <p:extLst>
      <p:ext uri="{BB962C8B-B14F-4D97-AF65-F5344CB8AC3E}">
        <p14:creationId xmlns:p14="http://schemas.microsoft.com/office/powerpoint/2010/main" val="338937374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321972"/>
          </a:xfrm>
        </p:spPr>
        <p:txBody>
          <a:bodyPr/>
          <a:lstStyle/>
          <a:p>
            <a:r>
              <a:rPr lang="en-US" sz="2400" b="1" dirty="0" smtClean="0"/>
              <a:t>Example: Multi-level </a:t>
            </a:r>
            <a:r>
              <a:rPr lang="en-US" sz="2400" b="1" dirty="0"/>
              <a:t>Inheritance</a:t>
            </a:r>
            <a:endParaRPr lang="en-US" sz="2400" dirty="0"/>
          </a:p>
        </p:txBody>
      </p:sp>
      <p:sp>
        <p:nvSpPr>
          <p:cNvPr id="3" name="Text Placeholder 2"/>
          <p:cNvSpPr>
            <a:spLocks noGrp="1"/>
          </p:cNvSpPr>
          <p:nvPr>
            <p:ph type="body" idx="1"/>
          </p:nvPr>
        </p:nvSpPr>
        <p:spPr>
          <a:xfrm>
            <a:off x="128789" y="321972"/>
            <a:ext cx="9015211" cy="6570372"/>
          </a:xfrm>
        </p:spPr>
        <p:txBody>
          <a:bodyPr numCol="2"/>
          <a:lstStyle/>
          <a:p>
            <a:pPr marL="114300" indent="0">
              <a:buNone/>
            </a:pPr>
            <a:r>
              <a:rPr lang="en-US" sz="1200" dirty="0"/>
              <a:t>//super class  </a:t>
            </a:r>
          </a:p>
          <a:p>
            <a:pPr marL="114300" indent="0">
              <a:buNone/>
            </a:pPr>
            <a:r>
              <a:rPr lang="en-US" sz="1200" b="1" dirty="0"/>
              <a:t>class</a:t>
            </a:r>
            <a:r>
              <a:rPr lang="en-US" sz="1200" dirty="0"/>
              <a:t> Student  </a:t>
            </a:r>
          </a:p>
          <a:p>
            <a:pPr marL="114300" indent="0">
              <a:buNone/>
            </a:pPr>
            <a:r>
              <a:rPr lang="en-US" sz="1200" dirty="0"/>
              <a:t>{  </a:t>
            </a:r>
          </a:p>
          <a:p>
            <a:pPr marL="114300" indent="0">
              <a:buNone/>
            </a:pPr>
            <a:r>
              <a:rPr lang="en-US" sz="1200" b="1" dirty="0"/>
              <a:t>int</a:t>
            </a:r>
            <a:r>
              <a:rPr lang="en-US" sz="1200" dirty="0"/>
              <a:t> </a:t>
            </a:r>
            <a:r>
              <a:rPr lang="en-US" sz="1200" dirty="0" err="1"/>
              <a:t>reg_no</a:t>
            </a:r>
            <a:r>
              <a:rPr lang="en-US" sz="1200" dirty="0"/>
              <a:t>;  </a:t>
            </a:r>
          </a:p>
          <a:p>
            <a:pPr marL="114300" indent="0">
              <a:buNone/>
            </a:pPr>
            <a:r>
              <a:rPr lang="en-US" sz="1200" b="1" dirty="0"/>
              <a:t>void</a:t>
            </a:r>
            <a:r>
              <a:rPr lang="en-US" sz="1200" dirty="0"/>
              <a:t> </a:t>
            </a:r>
            <a:r>
              <a:rPr lang="en-US" sz="1200" dirty="0" err="1"/>
              <a:t>getNo</a:t>
            </a:r>
            <a:r>
              <a:rPr lang="en-US" sz="1200" dirty="0"/>
              <a:t>(</a:t>
            </a:r>
            <a:r>
              <a:rPr lang="en-US" sz="1200" b="1" dirty="0"/>
              <a:t>int</a:t>
            </a:r>
            <a:r>
              <a:rPr lang="en-US" sz="1200" dirty="0"/>
              <a:t> no)  </a:t>
            </a:r>
          </a:p>
          <a:p>
            <a:pPr marL="114300" indent="0">
              <a:buNone/>
            </a:pPr>
            <a:r>
              <a:rPr lang="en-US" sz="1200" dirty="0"/>
              <a:t>{  </a:t>
            </a:r>
          </a:p>
          <a:p>
            <a:pPr marL="114300" indent="0">
              <a:buNone/>
            </a:pPr>
            <a:r>
              <a:rPr lang="en-US" sz="1200" dirty="0" err="1"/>
              <a:t>reg_no</a:t>
            </a:r>
            <a:r>
              <a:rPr lang="en-US" sz="1200" dirty="0"/>
              <a:t>=no;  </a:t>
            </a:r>
          </a:p>
          <a:p>
            <a:pPr marL="114300" indent="0">
              <a:buNone/>
            </a:pPr>
            <a:r>
              <a:rPr lang="en-US" sz="1200" dirty="0"/>
              <a:t>}  </a:t>
            </a:r>
          </a:p>
          <a:p>
            <a:pPr marL="114300" indent="0">
              <a:buNone/>
            </a:pPr>
            <a:r>
              <a:rPr lang="en-US" sz="1200" b="1" dirty="0"/>
              <a:t>void</a:t>
            </a:r>
            <a:r>
              <a:rPr lang="en-US" sz="1200" dirty="0"/>
              <a:t> </a:t>
            </a:r>
            <a:r>
              <a:rPr lang="en-US" sz="1200" dirty="0" err="1"/>
              <a:t>putNo</a:t>
            </a:r>
            <a:r>
              <a:rPr lang="en-US" sz="1200" dirty="0"/>
              <a:t>()  </a:t>
            </a:r>
          </a:p>
          <a:p>
            <a:pPr marL="114300" indent="0">
              <a:buNone/>
            </a:pPr>
            <a:r>
              <a:rPr lang="en-US" sz="1200" dirty="0"/>
              <a:t>{  </a:t>
            </a:r>
          </a:p>
          <a:p>
            <a:pPr marL="114300" indent="0">
              <a:buNone/>
            </a:pPr>
            <a:r>
              <a:rPr lang="en-US" sz="1200" dirty="0"/>
              <a:t>System.out.println("registration number= "+</a:t>
            </a:r>
            <a:r>
              <a:rPr lang="en-US" sz="1200" dirty="0" err="1"/>
              <a:t>reg_no</a:t>
            </a:r>
            <a:r>
              <a:rPr lang="en-US" sz="1200" dirty="0"/>
              <a:t>);  </a:t>
            </a:r>
          </a:p>
          <a:p>
            <a:pPr marL="114300" indent="0">
              <a:buNone/>
            </a:pPr>
            <a:r>
              <a:rPr lang="en-US" sz="1200" dirty="0"/>
              <a:t>}  </a:t>
            </a:r>
          </a:p>
          <a:p>
            <a:pPr marL="114300" indent="0">
              <a:buNone/>
            </a:pPr>
            <a:r>
              <a:rPr lang="en-US" sz="1200" dirty="0"/>
              <a:t>}  </a:t>
            </a:r>
          </a:p>
          <a:p>
            <a:pPr marL="114300" indent="0">
              <a:buNone/>
            </a:pPr>
            <a:r>
              <a:rPr lang="en-US" sz="1200" dirty="0"/>
              <a:t>//intermediate sub class  </a:t>
            </a:r>
          </a:p>
          <a:p>
            <a:pPr marL="114300" indent="0">
              <a:buNone/>
            </a:pPr>
            <a:r>
              <a:rPr lang="en-US" sz="1200" b="1" dirty="0"/>
              <a:t>class</a:t>
            </a:r>
            <a:r>
              <a:rPr lang="en-US" sz="1200" dirty="0"/>
              <a:t> Marks </a:t>
            </a:r>
            <a:r>
              <a:rPr lang="en-US" sz="1200" b="1" dirty="0"/>
              <a:t>extends</a:t>
            </a:r>
            <a:r>
              <a:rPr lang="en-US" sz="1200" dirty="0"/>
              <a:t> Student  </a:t>
            </a:r>
          </a:p>
          <a:p>
            <a:pPr marL="114300" indent="0">
              <a:buNone/>
            </a:pPr>
            <a:r>
              <a:rPr lang="en-US" sz="1200" dirty="0"/>
              <a:t>{  </a:t>
            </a:r>
          </a:p>
          <a:p>
            <a:pPr marL="114300" indent="0">
              <a:buNone/>
            </a:pPr>
            <a:r>
              <a:rPr lang="en-US" sz="1200" b="1" dirty="0"/>
              <a:t>float</a:t>
            </a:r>
            <a:r>
              <a:rPr lang="en-US" sz="1200" dirty="0"/>
              <a:t> marks;  </a:t>
            </a:r>
          </a:p>
          <a:p>
            <a:pPr marL="114300" indent="0">
              <a:buNone/>
            </a:pPr>
            <a:r>
              <a:rPr lang="en-US" sz="1200" b="1" dirty="0"/>
              <a:t>void</a:t>
            </a:r>
            <a:r>
              <a:rPr lang="en-US" sz="1200" dirty="0"/>
              <a:t> </a:t>
            </a:r>
            <a:r>
              <a:rPr lang="en-US" sz="1200" dirty="0" err="1"/>
              <a:t>getMarks</a:t>
            </a:r>
            <a:r>
              <a:rPr lang="en-US" sz="1200" dirty="0"/>
              <a:t>(</a:t>
            </a:r>
            <a:r>
              <a:rPr lang="en-US" sz="1200" b="1" dirty="0"/>
              <a:t>float</a:t>
            </a:r>
            <a:r>
              <a:rPr lang="en-US" sz="1200" dirty="0"/>
              <a:t> m)  </a:t>
            </a:r>
          </a:p>
          <a:p>
            <a:pPr marL="114300" indent="0">
              <a:buNone/>
            </a:pPr>
            <a:r>
              <a:rPr lang="en-US" sz="1200" dirty="0"/>
              <a:t>{  </a:t>
            </a:r>
          </a:p>
          <a:p>
            <a:pPr marL="114300" indent="0">
              <a:buNone/>
            </a:pPr>
            <a:r>
              <a:rPr lang="en-US" sz="1200" dirty="0"/>
              <a:t>marks=m;  </a:t>
            </a:r>
          </a:p>
          <a:p>
            <a:pPr marL="114300" indent="0">
              <a:buNone/>
            </a:pPr>
            <a:r>
              <a:rPr lang="en-US" sz="1200" dirty="0"/>
              <a:t>}  </a:t>
            </a:r>
          </a:p>
          <a:p>
            <a:pPr marL="114300" indent="0">
              <a:buNone/>
            </a:pPr>
            <a:r>
              <a:rPr lang="en-US" sz="1200" b="1" dirty="0"/>
              <a:t>void</a:t>
            </a:r>
            <a:r>
              <a:rPr lang="en-US" sz="1200" dirty="0"/>
              <a:t> </a:t>
            </a:r>
            <a:r>
              <a:rPr lang="en-US" sz="1200" dirty="0" err="1"/>
              <a:t>putMarks</a:t>
            </a:r>
            <a:r>
              <a:rPr lang="en-US" sz="1200" dirty="0"/>
              <a:t>()  </a:t>
            </a:r>
          </a:p>
          <a:p>
            <a:pPr marL="114300" indent="0">
              <a:buNone/>
            </a:pPr>
            <a:r>
              <a:rPr lang="en-US" sz="1200" dirty="0"/>
              <a:t>{  </a:t>
            </a:r>
          </a:p>
          <a:p>
            <a:pPr marL="114300" indent="0">
              <a:buNone/>
            </a:pPr>
            <a:r>
              <a:rPr lang="en-US" sz="1200" dirty="0"/>
              <a:t>System.out.println("marks= "+marks);  </a:t>
            </a:r>
          </a:p>
          <a:p>
            <a:pPr marL="114300" indent="0">
              <a:buNone/>
            </a:pPr>
            <a:r>
              <a:rPr lang="en-US" sz="1200" dirty="0"/>
              <a:t>}  </a:t>
            </a:r>
          </a:p>
          <a:p>
            <a:pPr marL="114300" indent="0">
              <a:buNone/>
            </a:pPr>
            <a:r>
              <a:rPr lang="en-US" sz="1200" dirty="0"/>
              <a:t>}  </a:t>
            </a:r>
          </a:p>
          <a:p>
            <a:pPr marL="114300" indent="0">
              <a:buNone/>
            </a:pPr>
            <a:r>
              <a:rPr lang="en-US" sz="1200" dirty="0"/>
              <a:t>//derived class  </a:t>
            </a:r>
          </a:p>
          <a:p>
            <a:pPr marL="114300" indent="0">
              <a:buNone/>
            </a:pPr>
            <a:r>
              <a:rPr lang="en-US" sz="1200" b="1" dirty="0"/>
              <a:t>class</a:t>
            </a:r>
            <a:r>
              <a:rPr lang="en-US" sz="1200" dirty="0"/>
              <a:t> Sports </a:t>
            </a:r>
            <a:r>
              <a:rPr lang="en-US" sz="1200" b="1" dirty="0"/>
              <a:t>extends</a:t>
            </a:r>
            <a:r>
              <a:rPr lang="en-US" sz="1200" dirty="0"/>
              <a:t> Marks  </a:t>
            </a:r>
          </a:p>
          <a:p>
            <a:pPr marL="114300" indent="0">
              <a:buNone/>
            </a:pPr>
            <a:r>
              <a:rPr lang="en-US" sz="1200" dirty="0"/>
              <a:t>{  </a:t>
            </a:r>
          </a:p>
          <a:p>
            <a:pPr marL="114300" indent="0">
              <a:buNone/>
            </a:pPr>
            <a:r>
              <a:rPr lang="en-US" sz="1200" b="1" dirty="0"/>
              <a:t>float</a:t>
            </a:r>
            <a:r>
              <a:rPr lang="en-US" sz="1200" dirty="0"/>
              <a:t> score;  </a:t>
            </a:r>
          </a:p>
          <a:p>
            <a:pPr marL="114300" indent="0">
              <a:buNone/>
            </a:pPr>
            <a:r>
              <a:rPr lang="en-US" sz="1200" b="1" dirty="0"/>
              <a:t>void</a:t>
            </a:r>
            <a:r>
              <a:rPr lang="en-US" sz="1200" dirty="0"/>
              <a:t> </a:t>
            </a:r>
            <a:r>
              <a:rPr lang="en-US" sz="1200" dirty="0" err="1"/>
              <a:t>getScore</a:t>
            </a:r>
            <a:r>
              <a:rPr lang="en-US" sz="1200" dirty="0"/>
              <a:t>(</a:t>
            </a:r>
            <a:r>
              <a:rPr lang="en-US" sz="1200" b="1" dirty="0"/>
              <a:t>float</a:t>
            </a:r>
            <a:r>
              <a:rPr lang="en-US" sz="1200" dirty="0"/>
              <a:t> </a:t>
            </a:r>
            <a:r>
              <a:rPr lang="en-US" sz="1200" dirty="0" err="1"/>
              <a:t>scr</a:t>
            </a:r>
            <a:r>
              <a:rPr lang="en-US" sz="1200" dirty="0"/>
              <a:t>)  </a:t>
            </a:r>
          </a:p>
          <a:p>
            <a:pPr marL="114300" indent="0">
              <a:buNone/>
            </a:pPr>
            <a:r>
              <a:rPr lang="en-US" sz="1200" dirty="0"/>
              <a:t>{  </a:t>
            </a:r>
          </a:p>
          <a:p>
            <a:pPr marL="114300" indent="0">
              <a:buNone/>
            </a:pPr>
            <a:r>
              <a:rPr lang="en-US" sz="1200" dirty="0"/>
              <a:t>score=</a:t>
            </a:r>
            <a:r>
              <a:rPr lang="en-US" sz="1200" dirty="0" err="1"/>
              <a:t>scr</a:t>
            </a:r>
            <a:r>
              <a:rPr lang="en-US" sz="1200" dirty="0"/>
              <a:t>;  </a:t>
            </a:r>
          </a:p>
          <a:p>
            <a:pPr marL="114300" indent="0">
              <a:buNone/>
            </a:pPr>
            <a:r>
              <a:rPr lang="en-US" sz="1200" dirty="0"/>
              <a:t>}  </a:t>
            </a:r>
          </a:p>
          <a:p>
            <a:pPr marL="114300" indent="0">
              <a:buNone/>
            </a:pPr>
            <a:r>
              <a:rPr lang="en-US" sz="1200" b="1" dirty="0"/>
              <a:t>void</a:t>
            </a:r>
            <a:r>
              <a:rPr lang="en-US" sz="1200" dirty="0"/>
              <a:t> </a:t>
            </a:r>
            <a:r>
              <a:rPr lang="en-US" sz="1200" dirty="0" err="1"/>
              <a:t>putScore</a:t>
            </a:r>
            <a:r>
              <a:rPr lang="en-US" sz="1200" dirty="0"/>
              <a:t>()  </a:t>
            </a:r>
          </a:p>
          <a:p>
            <a:pPr marL="114300" indent="0">
              <a:buNone/>
            </a:pPr>
            <a:r>
              <a:rPr lang="en-US" sz="1200" dirty="0"/>
              <a:t>{  </a:t>
            </a:r>
          </a:p>
          <a:p>
            <a:pPr marL="114300" indent="0">
              <a:buNone/>
            </a:pPr>
            <a:r>
              <a:rPr lang="en-US" sz="1200" dirty="0"/>
              <a:t>System.out.println("score= "+score);  </a:t>
            </a:r>
          </a:p>
          <a:p>
            <a:pPr marL="114300" indent="0">
              <a:buNone/>
            </a:pPr>
            <a:r>
              <a:rPr lang="en-US" sz="1200" dirty="0"/>
              <a:t>}  </a:t>
            </a:r>
          </a:p>
          <a:p>
            <a:pPr marL="114300" indent="0">
              <a:buNone/>
            </a:pPr>
            <a:r>
              <a:rPr lang="en-US" sz="1200" dirty="0"/>
              <a:t>}  </a:t>
            </a:r>
          </a:p>
          <a:p>
            <a:pPr marL="114300" indent="0">
              <a:buNone/>
            </a:pPr>
            <a:r>
              <a:rPr lang="en-US" sz="1200" b="1" dirty="0"/>
              <a:t>public</a:t>
            </a:r>
            <a:r>
              <a:rPr lang="en-US" sz="1200" dirty="0"/>
              <a:t> </a:t>
            </a:r>
            <a:r>
              <a:rPr lang="en-US" sz="1200" b="1" dirty="0"/>
              <a:t>class</a:t>
            </a:r>
            <a:r>
              <a:rPr lang="en-US" sz="1200" dirty="0"/>
              <a:t> </a:t>
            </a:r>
            <a:r>
              <a:rPr lang="en-US" sz="1200" dirty="0" err="1"/>
              <a:t>MultilevelInheritanceExample</a:t>
            </a:r>
            <a:r>
              <a:rPr lang="en-US" sz="1200" dirty="0"/>
              <a:t>   </a:t>
            </a:r>
          </a:p>
          <a:p>
            <a:pPr marL="114300" indent="0">
              <a:buNone/>
            </a:pPr>
            <a:r>
              <a:rPr lang="en-US" sz="1200" dirty="0"/>
              <a:t>{  </a:t>
            </a:r>
          </a:p>
          <a:p>
            <a:pPr marL="114300" indent="0">
              <a:buNone/>
            </a:pPr>
            <a:r>
              <a:rPr lang="en-US" sz="1200" b="1" dirty="0"/>
              <a:t>public</a:t>
            </a:r>
            <a:r>
              <a:rPr lang="en-US" sz="1200" dirty="0"/>
              <a:t> </a:t>
            </a:r>
            <a:r>
              <a:rPr lang="en-US" sz="1200" b="1" dirty="0"/>
              <a:t>static</a:t>
            </a:r>
            <a:r>
              <a:rPr lang="en-US" sz="1200" dirty="0"/>
              <a:t> </a:t>
            </a:r>
            <a:r>
              <a:rPr lang="en-US" sz="1200" b="1" dirty="0"/>
              <a:t>void</a:t>
            </a:r>
            <a:r>
              <a:rPr lang="en-US" sz="1200" dirty="0"/>
              <a:t> main(String args[])  </a:t>
            </a:r>
          </a:p>
          <a:p>
            <a:pPr marL="114300" indent="0">
              <a:buNone/>
            </a:pPr>
            <a:r>
              <a:rPr lang="en-US" sz="1200" dirty="0"/>
              <a:t>{  </a:t>
            </a:r>
          </a:p>
          <a:p>
            <a:pPr marL="114300" indent="0">
              <a:buNone/>
            </a:pPr>
            <a:r>
              <a:rPr lang="en-US" sz="1200" dirty="0"/>
              <a:t>Sports </a:t>
            </a:r>
            <a:r>
              <a:rPr lang="en-US" sz="1200" dirty="0" err="1"/>
              <a:t>ob</a:t>
            </a:r>
            <a:r>
              <a:rPr lang="en-US" sz="1200" dirty="0"/>
              <a:t>=</a:t>
            </a:r>
            <a:r>
              <a:rPr lang="en-US" sz="1200" b="1" dirty="0"/>
              <a:t>new</a:t>
            </a:r>
            <a:r>
              <a:rPr lang="en-US" sz="1200" dirty="0"/>
              <a:t> Sports();  </a:t>
            </a:r>
          </a:p>
          <a:p>
            <a:pPr marL="114300" indent="0">
              <a:buNone/>
            </a:pPr>
            <a:r>
              <a:rPr lang="en-US" sz="1200" dirty="0" err="1"/>
              <a:t>ob.getNo</a:t>
            </a:r>
            <a:r>
              <a:rPr lang="en-US" sz="1200" dirty="0"/>
              <a:t>(0987);  </a:t>
            </a:r>
          </a:p>
          <a:p>
            <a:pPr marL="114300" indent="0">
              <a:buNone/>
            </a:pPr>
            <a:r>
              <a:rPr lang="en-US" sz="1200" dirty="0" err="1"/>
              <a:t>ob.putNo</a:t>
            </a:r>
            <a:r>
              <a:rPr lang="en-US" sz="1200" dirty="0"/>
              <a:t>();  </a:t>
            </a:r>
          </a:p>
          <a:p>
            <a:pPr marL="114300" indent="0">
              <a:buNone/>
            </a:pPr>
            <a:r>
              <a:rPr lang="en-US" sz="1200" dirty="0" err="1"/>
              <a:t>ob.getMarks</a:t>
            </a:r>
            <a:r>
              <a:rPr lang="en-US" sz="1200" dirty="0"/>
              <a:t>(78);  </a:t>
            </a:r>
          </a:p>
          <a:p>
            <a:pPr marL="114300" indent="0">
              <a:buNone/>
            </a:pPr>
            <a:r>
              <a:rPr lang="en-US" sz="1200" dirty="0" err="1"/>
              <a:t>ob.putMarks</a:t>
            </a:r>
            <a:r>
              <a:rPr lang="en-US" sz="1200" dirty="0"/>
              <a:t>();  </a:t>
            </a:r>
          </a:p>
          <a:p>
            <a:pPr marL="114300" indent="0">
              <a:buNone/>
            </a:pPr>
            <a:r>
              <a:rPr lang="en-US" sz="1200" dirty="0" err="1"/>
              <a:t>ob.getScore</a:t>
            </a:r>
            <a:r>
              <a:rPr lang="en-US" sz="1200" dirty="0"/>
              <a:t>(68.7);  </a:t>
            </a:r>
            <a:r>
              <a:rPr lang="en-US" sz="1200" dirty="0" smtClean="0"/>
              <a:t>		</a:t>
            </a:r>
            <a:r>
              <a:rPr lang="en-US" sz="1400" b="1" u="sng" dirty="0" smtClean="0"/>
              <a:t>output: </a:t>
            </a:r>
            <a:endParaRPr lang="en-US" sz="1400" b="1" u="sng" dirty="0"/>
          </a:p>
          <a:p>
            <a:pPr marL="114300" indent="0">
              <a:buNone/>
            </a:pPr>
            <a:r>
              <a:rPr lang="en-US" sz="1200" dirty="0" err="1"/>
              <a:t>ob.putScore</a:t>
            </a:r>
            <a:r>
              <a:rPr lang="en-US" sz="1200" dirty="0"/>
              <a:t>();  </a:t>
            </a:r>
          </a:p>
          <a:p>
            <a:pPr marL="114300" indent="0">
              <a:buNone/>
            </a:pPr>
            <a:r>
              <a:rPr lang="en-US" sz="1200" dirty="0"/>
              <a:t>}  </a:t>
            </a:r>
          </a:p>
          <a:p>
            <a:pPr marL="114300" indent="0">
              <a:buNone/>
            </a:pPr>
            <a:r>
              <a:rPr lang="en-US" sz="1200" dirty="0"/>
              <a:t>}  </a:t>
            </a:r>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dirty="0"/>
          </a:p>
        </p:txBody>
      </p:sp>
      <p:pic>
        <p:nvPicPr>
          <p:cNvPr id="5" name="Picture 4"/>
          <p:cNvPicPr>
            <a:picLocks noChangeAspect="1"/>
          </p:cNvPicPr>
          <p:nvPr/>
        </p:nvPicPr>
        <p:blipFill>
          <a:blip r:embed="rId2"/>
          <a:stretch>
            <a:fillRect/>
          </a:stretch>
        </p:blipFill>
        <p:spPr>
          <a:xfrm>
            <a:off x="6797899" y="5648393"/>
            <a:ext cx="2307465" cy="1108723"/>
          </a:xfrm>
          <a:prstGeom prst="rect">
            <a:avLst/>
          </a:prstGeom>
        </p:spPr>
      </p:pic>
    </p:spTree>
    <p:extLst>
      <p:ext uri="{BB962C8B-B14F-4D97-AF65-F5344CB8AC3E}">
        <p14:creationId xmlns:p14="http://schemas.microsoft.com/office/powerpoint/2010/main" val="1723090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Procedure to write simple java Program </a:t>
            </a:r>
          </a:p>
        </p:txBody>
      </p:sp>
      <p:sp>
        <p:nvSpPr>
          <p:cNvPr id="3" name="Text Placeholder 2"/>
          <p:cNvSpPr>
            <a:spLocks noGrp="1"/>
          </p:cNvSpPr>
          <p:nvPr>
            <p:ph type="body" idx="1"/>
          </p:nvPr>
        </p:nvSpPr>
        <p:spPr>
          <a:xfrm>
            <a:off x="685800" y="1872018"/>
            <a:ext cx="7772400" cy="4760794"/>
          </a:xfrm>
        </p:spPr>
        <p:txBody>
          <a:bodyPr/>
          <a:lstStyle/>
          <a:p>
            <a:r>
              <a:rPr lang="en-US" b="1" dirty="0" smtClean="0"/>
              <a:t>First we have install the JDK. </a:t>
            </a:r>
            <a:r>
              <a:rPr lang="en-US" dirty="0" smtClean="0"/>
              <a:t>To create a simple java program, you need to create a class that contains main method. Let's understand the requirement first: </a:t>
            </a:r>
          </a:p>
          <a:p>
            <a:pPr marL="571500" lvl="1" indent="0">
              <a:buNone/>
            </a:pPr>
            <a:endParaRPr lang="en-US" dirty="0" smtClean="0"/>
          </a:p>
          <a:p>
            <a:pPr marL="571500" lvl="1" indent="0">
              <a:buNone/>
            </a:pPr>
            <a:r>
              <a:rPr lang="en-US" sz="2400" dirty="0" smtClean="0"/>
              <a:t> install the </a:t>
            </a:r>
            <a:r>
              <a:rPr lang="en-US" sz="2400" b="1" dirty="0" smtClean="0"/>
              <a:t>JDK(</a:t>
            </a:r>
            <a:r>
              <a:rPr lang="en-US" sz="2400" dirty="0"/>
              <a:t>(includes the JRE, Java compiler, and </a:t>
            </a:r>
            <a:r>
              <a:rPr lang="en-US" sz="2400" dirty="0" smtClean="0"/>
              <a:t>JVM</a:t>
            </a:r>
            <a:r>
              <a:rPr lang="en-US" sz="2400" b="1" dirty="0" smtClean="0"/>
              <a:t>)</a:t>
            </a:r>
            <a:r>
              <a:rPr lang="en-US" sz="2400" dirty="0" smtClean="0"/>
              <a:t> and install it, </a:t>
            </a:r>
          </a:p>
          <a:p>
            <a:pPr marL="571500" lvl="1" indent="0">
              <a:buNone/>
            </a:pPr>
            <a:r>
              <a:rPr lang="en-US" sz="2400" dirty="0" smtClean="0"/>
              <a:t> set path of the jdk, </a:t>
            </a:r>
          </a:p>
          <a:p>
            <a:pPr marL="571500" lvl="1" indent="0">
              <a:buNone/>
            </a:pPr>
            <a:r>
              <a:rPr lang="en-US" sz="2400" dirty="0"/>
              <a:t> create the java </a:t>
            </a:r>
            <a:r>
              <a:rPr lang="en-US" sz="2400" dirty="0" smtClean="0"/>
              <a:t>program, </a:t>
            </a:r>
            <a:endParaRPr lang="en-US" sz="2400" dirty="0"/>
          </a:p>
          <a:p>
            <a:pPr marL="571500" lvl="1" indent="0">
              <a:buNone/>
            </a:pPr>
            <a:r>
              <a:rPr lang="en-US" sz="2400" dirty="0"/>
              <a:t> compile and run the java </a:t>
            </a:r>
            <a:r>
              <a:rPr lang="en-US" sz="2400" dirty="0" smtClean="0"/>
              <a:t>program. </a:t>
            </a:r>
            <a:endParaRPr lang="en-US" sz="2400" dirty="0"/>
          </a:p>
          <a:p>
            <a:endParaRPr lang="en-US" dirty="0" smtClean="0"/>
          </a:p>
          <a:p>
            <a:pPr marL="114300" indent="0">
              <a:buNone/>
            </a:pPr>
            <a:endParaRPr lang="en-US" dirty="0" smtClean="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97293192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7324"/>
            <a:ext cx="7772400" cy="536620"/>
          </a:xfrm>
        </p:spPr>
        <p:txBody>
          <a:bodyPr/>
          <a:lstStyle/>
          <a:p>
            <a:r>
              <a:rPr lang="en-US" b="1" dirty="0" smtClean="0"/>
              <a:t/>
            </a:r>
            <a:br>
              <a:rPr lang="en-US" b="1" dirty="0" smtClean="0"/>
            </a:br>
            <a:r>
              <a:rPr lang="en-US" sz="3600" b="1" dirty="0" smtClean="0"/>
              <a:t>3. Hierarchical </a:t>
            </a:r>
            <a:r>
              <a:rPr lang="en-US" sz="3600" b="1" dirty="0"/>
              <a:t>Inheritance</a:t>
            </a:r>
            <a:r>
              <a:rPr lang="en-US" b="1" dirty="0"/>
              <a:t/>
            </a:r>
            <a:br>
              <a:rPr lang="en-US" b="1" dirty="0"/>
            </a:br>
            <a:endParaRPr lang="en-US" b="1" dirty="0"/>
          </a:p>
        </p:txBody>
      </p:sp>
      <p:sp>
        <p:nvSpPr>
          <p:cNvPr id="3" name="Text Placeholder 2"/>
          <p:cNvSpPr>
            <a:spLocks noGrp="1"/>
          </p:cNvSpPr>
          <p:nvPr>
            <p:ph type="body" idx="1"/>
          </p:nvPr>
        </p:nvSpPr>
        <p:spPr>
          <a:xfrm>
            <a:off x="685800" y="809222"/>
            <a:ext cx="7772400" cy="4114800"/>
          </a:xfrm>
        </p:spPr>
        <p:txBody>
          <a:bodyPr/>
          <a:lstStyle/>
          <a:p>
            <a:pPr>
              <a:buFont typeface="Wingdings" panose="05000000000000000000" pitchFamily="2" charset="2"/>
              <a:buChar char="q"/>
            </a:pPr>
            <a:r>
              <a:rPr lang="en-US" sz="2400" dirty="0"/>
              <a:t>If a number of classes are derived from a single base class, it is called </a:t>
            </a:r>
            <a:r>
              <a:rPr lang="en-US" sz="2400" b="1" dirty="0"/>
              <a:t>hierarchical inheritance</a:t>
            </a:r>
            <a:r>
              <a:rPr lang="en-US" sz="2400" dirty="0" smtClean="0"/>
              <a:t>.</a:t>
            </a:r>
          </a:p>
          <a:p>
            <a:pPr marL="114300" indent="0">
              <a:buNone/>
            </a:pPr>
            <a:endParaRPr lang="en-US" sz="2400" dirty="0"/>
          </a:p>
          <a:p>
            <a:pPr marL="114300" indent="0">
              <a:buNone/>
            </a:pP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140</a:t>
            </a:fld>
            <a:endParaRPr lang="en-US"/>
          </a:p>
        </p:txBody>
      </p:sp>
      <p:pic>
        <p:nvPicPr>
          <p:cNvPr id="5" name="Picture 4"/>
          <p:cNvPicPr>
            <a:picLocks noChangeAspect="1"/>
          </p:cNvPicPr>
          <p:nvPr/>
        </p:nvPicPr>
        <p:blipFill>
          <a:blip r:embed="rId2"/>
          <a:stretch>
            <a:fillRect/>
          </a:stretch>
        </p:blipFill>
        <p:spPr>
          <a:xfrm>
            <a:off x="1216113" y="1834904"/>
            <a:ext cx="5646179" cy="3498470"/>
          </a:xfrm>
          <a:prstGeom prst="rect">
            <a:avLst/>
          </a:prstGeom>
        </p:spPr>
      </p:pic>
    </p:spTree>
    <p:extLst>
      <p:ext uri="{BB962C8B-B14F-4D97-AF65-F5344CB8AC3E}">
        <p14:creationId xmlns:p14="http://schemas.microsoft.com/office/powerpoint/2010/main" val="149719474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952" y="0"/>
            <a:ext cx="7772400" cy="373487"/>
          </a:xfrm>
        </p:spPr>
        <p:txBody>
          <a:bodyPr/>
          <a:lstStyle/>
          <a:p>
            <a:r>
              <a:rPr lang="en-US" sz="2000" b="1" dirty="0" smtClean="0"/>
              <a:t>HierarchicalInheritance:  Example.java</a:t>
            </a:r>
            <a:endParaRPr lang="en-US" sz="2000" dirty="0"/>
          </a:p>
        </p:txBody>
      </p:sp>
      <p:sp>
        <p:nvSpPr>
          <p:cNvPr id="3" name="Text Placeholder 2"/>
          <p:cNvSpPr>
            <a:spLocks noGrp="1"/>
          </p:cNvSpPr>
          <p:nvPr>
            <p:ph type="body" idx="1"/>
          </p:nvPr>
        </p:nvSpPr>
        <p:spPr>
          <a:xfrm>
            <a:off x="685799" y="429295"/>
            <a:ext cx="8458201" cy="6428705"/>
          </a:xfrm>
        </p:spPr>
        <p:txBody>
          <a:bodyPr numCol="2"/>
          <a:lstStyle/>
          <a:p>
            <a:pPr marL="114300" indent="0">
              <a:buNone/>
            </a:pPr>
            <a:r>
              <a:rPr lang="en-US" sz="1400" dirty="0"/>
              <a:t>//parent class  </a:t>
            </a:r>
          </a:p>
          <a:p>
            <a:pPr marL="114300" indent="0">
              <a:buNone/>
            </a:pPr>
            <a:r>
              <a:rPr lang="en-US" sz="1400" b="1" dirty="0"/>
              <a:t>class</a:t>
            </a:r>
            <a:r>
              <a:rPr lang="en-US" sz="1400" dirty="0"/>
              <a:t> Student  </a:t>
            </a:r>
          </a:p>
          <a:p>
            <a:pPr marL="114300" indent="0">
              <a:buNone/>
            </a:pPr>
            <a:r>
              <a:rPr lang="en-US" sz="1400" dirty="0"/>
              <a:t>{  </a:t>
            </a:r>
          </a:p>
          <a:p>
            <a:pPr marL="114300" indent="0">
              <a:buNone/>
            </a:pPr>
            <a:r>
              <a:rPr lang="en-US" sz="1400" b="1" dirty="0"/>
              <a:t>public</a:t>
            </a:r>
            <a:r>
              <a:rPr lang="en-US" sz="1400" dirty="0"/>
              <a:t> </a:t>
            </a:r>
            <a:r>
              <a:rPr lang="en-US" sz="1400" b="1" dirty="0"/>
              <a:t>void</a:t>
            </a:r>
            <a:r>
              <a:rPr lang="en-US" sz="1400" dirty="0"/>
              <a:t> </a:t>
            </a:r>
            <a:r>
              <a:rPr lang="en-US" sz="1400" dirty="0" err="1"/>
              <a:t>methodStudent</a:t>
            </a:r>
            <a:r>
              <a:rPr lang="en-US" sz="1400" dirty="0"/>
              <a:t>()  </a:t>
            </a:r>
          </a:p>
          <a:p>
            <a:pPr marL="114300" indent="0">
              <a:buNone/>
            </a:pPr>
            <a:r>
              <a:rPr lang="en-US" sz="1400" dirty="0"/>
              <a:t>{  </a:t>
            </a:r>
          </a:p>
          <a:p>
            <a:pPr marL="114300" indent="0">
              <a:buNone/>
            </a:pPr>
            <a:r>
              <a:rPr lang="en-US" sz="1400" dirty="0"/>
              <a:t>System.out.println("The method of the class Student invoked.");  </a:t>
            </a:r>
          </a:p>
          <a:p>
            <a:pPr marL="114300" indent="0">
              <a:buNone/>
            </a:pPr>
            <a:r>
              <a:rPr lang="en-US" sz="1400" dirty="0"/>
              <a:t>}  </a:t>
            </a:r>
          </a:p>
          <a:p>
            <a:pPr marL="114300" indent="0">
              <a:buNone/>
            </a:pPr>
            <a:r>
              <a:rPr lang="en-US" sz="1400" dirty="0"/>
              <a:t>}  </a:t>
            </a:r>
          </a:p>
          <a:p>
            <a:pPr marL="114300" indent="0">
              <a:buNone/>
            </a:pPr>
            <a:r>
              <a:rPr lang="en-US" sz="1400" b="1" dirty="0"/>
              <a:t>class</a:t>
            </a:r>
            <a:r>
              <a:rPr lang="en-US" sz="1400" dirty="0"/>
              <a:t> Science </a:t>
            </a:r>
            <a:r>
              <a:rPr lang="en-US" sz="1400" b="1" dirty="0"/>
              <a:t>extends</a:t>
            </a:r>
            <a:r>
              <a:rPr lang="en-US" sz="1400" dirty="0"/>
              <a:t> Student  </a:t>
            </a:r>
          </a:p>
          <a:p>
            <a:pPr marL="114300" indent="0">
              <a:buNone/>
            </a:pPr>
            <a:r>
              <a:rPr lang="en-US" sz="1400" dirty="0"/>
              <a:t>{  </a:t>
            </a:r>
          </a:p>
          <a:p>
            <a:pPr marL="114300" indent="0">
              <a:buNone/>
            </a:pPr>
            <a:r>
              <a:rPr lang="en-US" sz="1400" b="1" dirty="0"/>
              <a:t>public</a:t>
            </a:r>
            <a:r>
              <a:rPr lang="en-US" sz="1400" dirty="0"/>
              <a:t> </a:t>
            </a:r>
            <a:r>
              <a:rPr lang="en-US" sz="1400" b="1" dirty="0"/>
              <a:t>void</a:t>
            </a:r>
            <a:r>
              <a:rPr lang="en-US" sz="1400" dirty="0"/>
              <a:t> </a:t>
            </a:r>
            <a:r>
              <a:rPr lang="en-US" sz="1400" dirty="0" err="1"/>
              <a:t>methodScience</a:t>
            </a:r>
            <a:r>
              <a:rPr lang="en-US" sz="1400" dirty="0"/>
              <a:t>()  </a:t>
            </a:r>
          </a:p>
          <a:p>
            <a:pPr marL="114300" indent="0">
              <a:buNone/>
            </a:pPr>
            <a:r>
              <a:rPr lang="en-US" sz="1400" dirty="0"/>
              <a:t>{  </a:t>
            </a:r>
          </a:p>
          <a:p>
            <a:pPr marL="114300" indent="0">
              <a:buNone/>
            </a:pPr>
            <a:r>
              <a:rPr lang="en-US" sz="1400" dirty="0"/>
              <a:t>System.out.println("The method of the class Science invoked.");  </a:t>
            </a:r>
          </a:p>
          <a:p>
            <a:pPr marL="114300" indent="0">
              <a:buNone/>
            </a:pPr>
            <a:r>
              <a:rPr lang="en-US" sz="1400" dirty="0"/>
              <a:t>}  </a:t>
            </a:r>
          </a:p>
          <a:p>
            <a:pPr marL="114300" indent="0">
              <a:buNone/>
            </a:pPr>
            <a:r>
              <a:rPr lang="en-US" sz="1400" dirty="0"/>
              <a:t>}  </a:t>
            </a:r>
          </a:p>
          <a:p>
            <a:pPr marL="114300" indent="0">
              <a:buNone/>
            </a:pPr>
            <a:r>
              <a:rPr lang="en-US" sz="1400" b="1" dirty="0"/>
              <a:t>class</a:t>
            </a:r>
            <a:r>
              <a:rPr lang="en-US" sz="1400" dirty="0"/>
              <a:t> Commerce </a:t>
            </a:r>
            <a:r>
              <a:rPr lang="en-US" sz="1400" b="1" dirty="0"/>
              <a:t>extends</a:t>
            </a:r>
            <a:r>
              <a:rPr lang="en-US" sz="1400" dirty="0"/>
              <a:t> Student  </a:t>
            </a:r>
          </a:p>
          <a:p>
            <a:pPr marL="114300" indent="0">
              <a:buNone/>
            </a:pPr>
            <a:r>
              <a:rPr lang="en-US" sz="1400" dirty="0"/>
              <a:t>{  </a:t>
            </a:r>
          </a:p>
          <a:p>
            <a:pPr marL="114300" indent="0">
              <a:buNone/>
            </a:pPr>
            <a:r>
              <a:rPr lang="en-US" sz="1400" b="1" dirty="0"/>
              <a:t>public</a:t>
            </a:r>
            <a:r>
              <a:rPr lang="en-US" sz="1400" dirty="0"/>
              <a:t> </a:t>
            </a:r>
            <a:r>
              <a:rPr lang="en-US" sz="1400" b="1" dirty="0"/>
              <a:t>void</a:t>
            </a:r>
            <a:r>
              <a:rPr lang="en-US" sz="1400" dirty="0"/>
              <a:t> </a:t>
            </a:r>
            <a:r>
              <a:rPr lang="en-US" sz="1400" dirty="0" err="1"/>
              <a:t>methodCommerce</a:t>
            </a:r>
            <a:r>
              <a:rPr lang="en-US" sz="1400" dirty="0"/>
              <a:t>()  </a:t>
            </a:r>
          </a:p>
          <a:p>
            <a:pPr marL="114300" indent="0">
              <a:buNone/>
            </a:pPr>
            <a:r>
              <a:rPr lang="en-US" sz="1400" dirty="0"/>
              <a:t>{  </a:t>
            </a:r>
          </a:p>
          <a:p>
            <a:pPr marL="114300" indent="0">
              <a:buNone/>
            </a:pPr>
            <a:r>
              <a:rPr lang="en-US" sz="1400" dirty="0"/>
              <a:t>System.out.println("The method of the class Commerce invoked.");  </a:t>
            </a:r>
          </a:p>
          <a:p>
            <a:pPr marL="114300" indent="0">
              <a:buNone/>
            </a:pPr>
            <a:r>
              <a:rPr lang="en-US" sz="1400" dirty="0"/>
              <a:t>}  </a:t>
            </a:r>
          </a:p>
          <a:p>
            <a:pPr marL="114300" indent="0">
              <a:buNone/>
            </a:pPr>
            <a:r>
              <a:rPr lang="en-US" sz="1400" dirty="0"/>
              <a:t>}  </a:t>
            </a:r>
          </a:p>
          <a:p>
            <a:pPr marL="114300" indent="0">
              <a:buNone/>
            </a:pPr>
            <a:r>
              <a:rPr lang="en-US" sz="1400" b="1" dirty="0"/>
              <a:t>class</a:t>
            </a:r>
            <a:r>
              <a:rPr lang="en-US" sz="1400" dirty="0"/>
              <a:t> Arts </a:t>
            </a:r>
            <a:r>
              <a:rPr lang="en-US" sz="1400" b="1" dirty="0"/>
              <a:t>extends</a:t>
            </a:r>
            <a:r>
              <a:rPr lang="en-US" sz="1400" dirty="0"/>
              <a:t> Student  </a:t>
            </a:r>
          </a:p>
          <a:p>
            <a:pPr marL="114300" indent="0">
              <a:buNone/>
            </a:pPr>
            <a:r>
              <a:rPr lang="en-US" sz="1400" dirty="0"/>
              <a:t>{  </a:t>
            </a:r>
          </a:p>
          <a:p>
            <a:pPr marL="114300" indent="0">
              <a:buNone/>
            </a:pPr>
            <a:r>
              <a:rPr lang="en-US" sz="1400" b="1" dirty="0"/>
              <a:t>public</a:t>
            </a:r>
            <a:r>
              <a:rPr lang="en-US" sz="1400" dirty="0"/>
              <a:t> </a:t>
            </a:r>
            <a:r>
              <a:rPr lang="en-US" sz="1400" b="1" dirty="0"/>
              <a:t>void</a:t>
            </a:r>
            <a:r>
              <a:rPr lang="en-US" sz="1400" dirty="0"/>
              <a:t> </a:t>
            </a:r>
            <a:r>
              <a:rPr lang="en-US" sz="1400" dirty="0" err="1"/>
              <a:t>methodArts</a:t>
            </a:r>
            <a:r>
              <a:rPr lang="en-US" sz="1400" dirty="0"/>
              <a:t>()  </a:t>
            </a:r>
          </a:p>
          <a:p>
            <a:pPr marL="114300" indent="0">
              <a:buNone/>
            </a:pPr>
            <a:r>
              <a:rPr lang="en-US" sz="1400" dirty="0"/>
              <a:t>{  </a:t>
            </a:r>
          </a:p>
          <a:p>
            <a:pPr marL="114300" indent="0">
              <a:buNone/>
            </a:pPr>
            <a:r>
              <a:rPr lang="en-US" sz="1400" dirty="0"/>
              <a:t>System.out.println("The method of the class Arts invoked.");  </a:t>
            </a:r>
          </a:p>
          <a:p>
            <a:pPr marL="114300" indent="0">
              <a:buNone/>
            </a:pPr>
            <a:r>
              <a:rPr lang="en-US" sz="1400" dirty="0"/>
              <a:t>}  </a:t>
            </a:r>
          </a:p>
          <a:p>
            <a:pPr marL="114300" indent="0">
              <a:buNone/>
            </a:pPr>
            <a:r>
              <a:rPr lang="en-US" sz="1400" dirty="0"/>
              <a:t>}  </a:t>
            </a:r>
          </a:p>
          <a:p>
            <a:pPr marL="114300" indent="0">
              <a:buNone/>
            </a:pPr>
            <a:r>
              <a:rPr lang="en-US" sz="1400" b="1" dirty="0"/>
              <a:t>public</a:t>
            </a:r>
            <a:r>
              <a:rPr lang="en-US" sz="1400" dirty="0"/>
              <a:t> </a:t>
            </a:r>
            <a:r>
              <a:rPr lang="en-US" sz="1400" b="1" dirty="0"/>
              <a:t>class</a:t>
            </a:r>
            <a:r>
              <a:rPr lang="en-US" sz="1400" dirty="0"/>
              <a:t> </a:t>
            </a:r>
            <a:r>
              <a:rPr lang="en-US" sz="1400" dirty="0" err="1"/>
              <a:t>HierarchicalInheritanceExample</a:t>
            </a:r>
            <a:r>
              <a:rPr lang="en-US" sz="1400" dirty="0"/>
              <a:t>  </a:t>
            </a:r>
          </a:p>
          <a:p>
            <a:pPr marL="114300" indent="0">
              <a:buNone/>
            </a:pPr>
            <a:r>
              <a:rPr lang="en-US" sz="1400" dirty="0"/>
              <a:t>{  </a:t>
            </a:r>
          </a:p>
          <a:p>
            <a:pPr marL="114300" indent="0">
              <a:buNone/>
            </a:pPr>
            <a:r>
              <a:rPr lang="en-US" sz="1400" b="1" dirty="0"/>
              <a:t>public</a:t>
            </a:r>
            <a:r>
              <a:rPr lang="en-US" sz="1400" dirty="0"/>
              <a:t> </a:t>
            </a:r>
            <a:r>
              <a:rPr lang="en-US" sz="1400" b="1" dirty="0"/>
              <a:t>static</a:t>
            </a:r>
            <a:r>
              <a:rPr lang="en-US" sz="1400" dirty="0"/>
              <a:t> </a:t>
            </a:r>
            <a:r>
              <a:rPr lang="en-US" sz="1400" b="1" dirty="0"/>
              <a:t>void</a:t>
            </a:r>
            <a:r>
              <a:rPr lang="en-US" sz="1400" dirty="0"/>
              <a:t> main(String args[])  </a:t>
            </a:r>
          </a:p>
          <a:p>
            <a:pPr marL="114300" indent="0">
              <a:buNone/>
            </a:pPr>
            <a:r>
              <a:rPr lang="en-US" sz="1400" dirty="0"/>
              <a:t>{  </a:t>
            </a:r>
          </a:p>
          <a:p>
            <a:pPr marL="114300" indent="0">
              <a:buNone/>
            </a:pPr>
            <a:r>
              <a:rPr lang="en-US" sz="1400" dirty="0"/>
              <a:t>Science </a:t>
            </a:r>
            <a:r>
              <a:rPr lang="en-US" sz="1400" dirty="0" err="1"/>
              <a:t>sci</a:t>
            </a:r>
            <a:r>
              <a:rPr lang="en-US" sz="1400" dirty="0"/>
              <a:t> = </a:t>
            </a:r>
            <a:r>
              <a:rPr lang="en-US" sz="1400" b="1" dirty="0"/>
              <a:t>new</a:t>
            </a:r>
            <a:r>
              <a:rPr lang="en-US" sz="1400" dirty="0"/>
              <a:t> Science();  </a:t>
            </a:r>
          </a:p>
          <a:p>
            <a:pPr marL="114300" indent="0">
              <a:buNone/>
            </a:pPr>
            <a:r>
              <a:rPr lang="en-US" sz="1400" dirty="0"/>
              <a:t>Commerce </a:t>
            </a:r>
            <a:r>
              <a:rPr lang="en-US" sz="1400" dirty="0" err="1"/>
              <a:t>comm</a:t>
            </a:r>
            <a:r>
              <a:rPr lang="en-US" sz="1400" dirty="0"/>
              <a:t> = </a:t>
            </a:r>
            <a:r>
              <a:rPr lang="en-US" sz="1400" b="1" dirty="0"/>
              <a:t>new</a:t>
            </a:r>
            <a:r>
              <a:rPr lang="en-US" sz="1400" dirty="0"/>
              <a:t> Commerce();  </a:t>
            </a:r>
          </a:p>
          <a:p>
            <a:pPr marL="114300" indent="0">
              <a:buNone/>
            </a:pPr>
            <a:r>
              <a:rPr lang="en-US" sz="1400" dirty="0"/>
              <a:t>Arts art = </a:t>
            </a:r>
            <a:r>
              <a:rPr lang="en-US" sz="1400" b="1" dirty="0"/>
              <a:t>new</a:t>
            </a:r>
            <a:r>
              <a:rPr lang="en-US" sz="1400" dirty="0"/>
              <a:t> Arts();  </a:t>
            </a:r>
          </a:p>
          <a:p>
            <a:pPr marL="114300" indent="0">
              <a:buNone/>
            </a:pPr>
            <a:r>
              <a:rPr lang="en-US" sz="1400" dirty="0"/>
              <a:t>//all the sub classes can access the method of super class  </a:t>
            </a:r>
          </a:p>
          <a:p>
            <a:pPr marL="114300" indent="0">
              <a:buNone/>
            </a:pPr>
            <a:r>
              <a:rPr lang="en-US" sz="1400" dirty="0" err="1"/>
              <a:t>sci.methodStudent</a:t>
            </a:r>
            <a:r>
              <a:rPr lang="en-US" sz="1400" dirty="0"/>
              <a:t>();  </a:t>
            </a:r>
          </a:p>
          <a:p>
            <a:pPr marL="114300" indent="0">
              <a:buNone/>
            </a:pPr>
            <a:r>
              <a:rPr lang="en-US" sz="1400" dirty="0" err="1"/>
              <a:t>comm.methodStudent</a:t>
            </a:r>
            <a:r>
              <a:rPr lang="en-US" sz="1400" dirty="0"/>
              <a:t>();  </a:t>
            </a:r>
            <a:endParaRPr lang="en-US" sz="1400" dirty="0" smtClean="0"/>
          </a:p>
          <a:p>
            <a:pPr marL="114300" indent="0">
              <a:buNone/>
            </a:pPr>
            <a:r>
              <a:rPr lang="en-US" sz="1400" dirty="0" err="1" smtClean="0"/>
              <a:t>art.methodStudent</a:t>
            </a:r>
            <a:r>
              <a:rPr lang="en-US" sz="1400" dirty="0" smtClean="0"/>
              <a:t>();  </a:t>
            </a:r>
          </a:p>
          <a:p>
            <a:pPr marL="114300" indent="0">
              <a:buNone/>
            </a:pPr>
            <a:r>
              <a:rPr lang="en-US" sz="1400" dirty="0" smtClean="0"/>
              <a:t>}</a:t>
            </a:r>
            <a:r>
              <a:rPr lang="en-US" sz="1400" dirty="0"/>
              <a:t>  </a:t>
            </a:r>
            <a:r>
              <a:rPr lang="en-US" sz="1400" dirty="0" smtClean="0"/>
              <a:t>                                </a:t>
            </a:r>
            <a:r>
              <a:rPr lang="en-US" sz="1400" b="1" u="sng" dirty="0" smtClean="0"/>
              <a:t>output:</a:t>
            </a:r>
            <a:endParaRPr lang="en-US" sz="1400" b="1" u="sng" dirty="0"/>
          </a:p>
          <a:p>
            <a:pPr marL="114300" indent="0">
              <a:buNone/>
            </a:pPr>
            <a:r>
              <a:rPr lang="en-US" sz="1400" dirty="0"/>
              <a:t>}   </a:t>
            </a:r>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141</a:t>
            </a:fld>
            <a:endParaRPr lang="en-US" dirty="0"/>
          </a:p>
        </p:txBody>
      </p:sp>
      <p:pic>
        <p:nvPicPr>
          <p:cNvPr id="6" name="Picture 5"/>
          <p:cNvPicPr>
            <a:picLocks noChangeAspect="1"/>
          </p:cNvPicPr>
          <p:nvPr/>
        </p:nvPicPr>
        <p:blipFill>
          <a:blip r:embed="rId2"/>
          <a:stretch>
            <a:fillRect/>
          </a:stretch>
        </p:blipFill>
        <p:spPr>
          <a:xfrm>
            <a:off x="6162675" y="6172200"/>
            <a:ext cx="2981325" cy="685800"/>
          </a:xfrm>
          <a:prstGeom prst="rect">
            <a:avLst/>
          </a:prstGeom>
        </p:spPr>
      </p:pic>
    </p:spTree>
    <p:extLst>
      <p:ext uri="{BB962C8B-B14F-4D97-AF65-F5344CB8AC3E}">
        <p14:creationId xmlns:p14="http://schemas.microsoft.com/office/powerpoint/2010/main" val="55466640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718"/>
            <a:ext cx="7772400" cy="497983"/>
          </a:xfrm>
        </p:spPr>
        <p:txBody>
          <a:bodyPr/>
          <a:lstStyle/>
          <a:p>
            <a:r>
              <a:rPr lang="en-US" b="1" dirty="0" smtClean="0"/>
              <a:t/>
            </a:r>
            <a:br>
              <a:rPr lang="en-US" b="1" dirty="0" smtClean="0"/>
            </a:br>
            <a:r>
              <a:rPr lang="en-US" sz="3200" b="1" dirty="0" smtClean="0"/>
              <a:t>4. Hybrid </a:t>
            </a:r>
            <a:r>
              <a:rPr lang="en-US" sz="3200" b="1" dirty="0"/>
              <a:t>Inheritance</a:t>
            </a:r>
            <a:r>
              <a:rPr lang="en-US" b="1" dirty="0"/>
              <a:t/>
            </a:r>
            <a:br>
              <a:rPr lang="en-US" b="1" dirty="0"/>
            </a:br>
            <a:endParaRPr lang="en-US" b="1" dirty="0"/>
          </a:p>
        </p:txBody>
      </p:sp>
      <p:sp>
        <p:nvSpPr>
          <p:cNvPr id="3" name="Text Placeholder 2"/>
          <p:cNvSpPr>
            <a:spLocks noGrp="1"/>
          </p:cNvSpPr>
          <p:nvPr>
            <p:ph type="body" idx="1"/>
          </p:nvPr>
        </p:nvSpPr>
        <p:spPr>
          <a:xfrm>
            <a:off x="685800" y="834980"/>
            <a:ext cx="8161986" cy="5870619"/>
          </a:xfrm>
        </p:spPr>
        <p:txBody>
          <a:bodyPr/>
          <a:lstStyle/>
          <a:p>
            <a:r>
              <a:rPr lang="en-US" sz="2000" b="1" dirty="0"/>
              <a:t>Hybrid</a:t>
            </a:r>
            <a:r>
              <a:rPr lang="en-US" sz="2000" dirty="0"/>
              <a:t> means consist of more than one. Hybrid inheritance is the combination of two or more types of inheritance</a:t>
            </a:r>
            <a:r>
              <a:rPr lang="en-US" sz="2000" dirty="0" smtClean="0"/>
              <a:t>.</a:t>
            </a:r>
          </a:p>
          <a:p>
            <a:endParaRPr lang="en-US" sz="1400" dirty="0"/>
          </a:p>
          <a:p>
            <a:endParaRPr lang="en-US" sz="1400" dirty="0" smtClean="0"/>
          </a:p>
          <a:p>
            <a:pPr marL="114300" indent="0">
              <a:buNone/>
            </a:pPr>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142</a:t>
            </a:fld>
            <a:endParaRPr lang="en-US"/>
          </a:p>
        </p:txBody>
      </p:sp>
      <p:pic>
        <p:nvPicPr>
          <p:cNvPr id="5" name="Picture 4"/>
          <p:cNvPicPr>
            <a:picLocks noChangeAspect="1"/>
          </p:cNvPicPr>
          <p:nvPr/>
        </p:nvPicPr>
        <p:blipFill>
          <a:blip r:embed="rId2"/>
          <a:stretch>
            <a:fillRect/>
          </a:stretch>
        </p:blipFill>
        <p:spPr>
          <a:xfrm>
            <a:off x="1171075" y="1853617"/>
            <a:ext cx="5963814" cy="3787329"/>
          </a:xfrm>
          <a:prstGeom prst="rect">
            <a:avLst/>
          </a:prstGeom>
        </p:spPr>
      </p:pic>
    </p:spTree>
    <p:extLst>
      <p:ext uri="{BB962C8B-B14F-4D97-AF65-F5344CB8AC3E}">
        <p14:creationId xmlns:p14="http://schemas.microsoft.com/office/powerpoint/2010/main" val="156414503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7772400" cy="633748"/>
          </a:xfrm>
        </p:spPr>
        <p:txBody>
          <a:bodyPr/>
          <a:lstStyle/>
          <a:p>
            <a:r>
              <a:rPr lang="en-US" sz="3200" dirty="0" smtClean="0"/>
              <a:t>Example: Hybrid inheritance: </a:t>
            </a:r>
            <a:r>
              <a:rPr lang="en-US" sz="3200" b="1" dirty="0"/>
              <a:t>Daughter.java</a:t>
            </a:r>
            <a:endParaRPr lang="en-US" sz="3200" dirty="0"/>
          </a:p>
        </p:txBody>
      </p:sp>
      <p:sp>
        <p:nvSpPr>
          <p:cNvPr id="3" name="Text Placeholder 2"/>
          <p:cNvSpPr>
            <a:spLocks noGrp="1"/>
          </p:cNvSpPr>
          <p:nvPr>
            <p:ph type="body" idx="1"/>
          </p:nvPr>
        </p:nvSpPr>
        <p:spPr>
          <a:xfrm>
            <a:off x="685799" y="543596"/>
            <a:ext cx="8265017" cy="6314404"/>
          </a:xfrm>
        </p:spPr>
        <p:txBody>
          <a:bodyPr numCol="2"/>
          <a:lstStyle/>
          <a:p>
            <a:pPr marL="114300" indent="0">
              <a:buNone/>
            </a:pPr>
            <a:r>
              <a:rPr lang="en-US" sz="1800" dirty="0"/>
              <a:t>//parent class  </a:t>
            </a:r>
          </a:p>
          <a:p>
            <a:pPr marL="114300" indent="0">
              <a:buNone/>
            </a:pPr>
            <a:r>
              <a:rPr lang="en-US" sz="1800" b="1" dirty="0"/>
              <a:t>class</a:t>
            </a:r>
            <a:r>
              <a:rPr lang="en-US" sz="1800" dirty="0"/>
              <a:t> </a:t>
            </a:r>
            <a:r>
              <a:rPr lang="en-US" sz="1800" dirty="0" err="1"/>
              <a:t>GrandFather</a:t>
            </a:r>
            <a:r>
              <a:rPr lang="en-US" sz="1800" dirty="0"/>
              <a:t>  </a:t>
            </a:r>
          </a:p>
          <a:p>
            <a:pPr marL="114300" indent="0">
              <a:buNone/>
            </a:pPr>
            <a:r>
              <a:rPr lang="en-US" sz="1800" dirty="0"/>
              <a:t>{  </a:t>
            </a:r>
          </a:p>
          <a:p>
            <a:pPr marL="114300" indent="0">
              <a:buNone/>
            </a:pPr>
            <a:r>
              <a:rPr lang="en-US" sz="1800" b="1" dirty="0"/>
              <a:t>public</a:t>
            </a:r>
            <a:r>
              <a:rPr lang="en-US" sz="1800" dirty="0"/>
              <a:t> </a:t>
            </a:r>
            <a:r>
              <a:rPr lang="en-US" sz="1800" b="1" dirty="0"/>
              <a:t>void</a:t>
            </a:r>
            <a:r>
              <a:rPr lang="en-US" sz="1800" dirty="0"/>
              <a:t> show()  </a:t>
            </a:r>
          </a:p>
          <a:p>
            <a:pPr marL="114300" indent="0">
              <a:buNone/>
            </a:pPr>
            <a:r>
              <a:rPr lang="en-US" sz="1800" dirty="0"/>
              <a:t>{  </a:t>
            </a:r>
          </a:p>
          <a:p>
            <a:pPr marL="114300" indent="0">
              <a:buNone/>
            </a:pPr>
            <a:r>
              <a:rPr lang="en-US" sz="1800" dirty="0"/>
              <a:t>System.out.println("I am grandfather.");  </a:t>
            </a:r>
          </a:p>
          <a:p>
            <a:pPr marL="114300" indent="0">
              <a:buNone/>
            </a:pPr>
            <a:r>
              <a:rPr lang="en-US" sz="1800" dirty="0"/>
              <a:t>}  </a:t>
            </a:r>
          </a:p>
          <a:p>
            <a:pPr marL="114300" indent="0">
              <a:buNone/>
            </a:pPr>
            <a:r>
              <a:rPr lang="en-US" sz="1800" dirty="0"/>
              <a:t>}  </a:t>
            </a:r>
          </a:p>
          <a:p>
            <a:pPr marL="114300" indent="0">
              <a:buNone/>
            </a:pPr>
            <a:r>
              <a:rPr lang="en-US" sz="1800" dirty="0"/>
              <a:t>//inherits </a:t>
            </a:r>
            <a:r>
              <a:rPr lang="en-US" sz="1800" dirty="0" err="1"/>
              <a:t>GrandFather</a:t>
            </a:r>
            <a:r>
              <a:rPr lang="en-US" sz="1800" dirty="0"/>
              <a:t> properties  </a:t>
            </a:r>
          </a:p>
          <a:p>
            <a:pPr marL="114300" indent="0">
              <a:buNone/>
            </a:pPr>
            <a:r>
              <a:rPr lang="en-US" sz="1800" b="1" dirty="0"/>
              <a:t>class</a:t>
            </a:r>
            <a:r>
              <a:rPr lang="en-US" sz="1800" dirty="0"/>
              <a:t> Father </a:t>
            </a:r>
            <a:r>
              <a:rPr lang="en-US" sz="1800" b="1" dirty="0"/>
              <a:t>extends</a:t>
            </a:r>
            <a:r>
              <a:rPr lang="en-US" sz="1800" dirty="0"/>
              <a:t> </a:t>
            </a:r>
            <a:r>
              <a:rPr lang="en-US" sz="1800" dirty="0" err="1"/>
              <a:t>GrandFather</a:t>
            </a:r>
            <a:r>
              <a:rPr lang="en-US" sz="1800" dirty="0"/>
              <a:t>  </a:t>
            </a:r>
          </a:p>
          <a:p>
            <a:pPr marL="114300" indent="0">
              <a:buNone/>
            </a:pPr>
            <a:r>
              <a:rPr lang="en-US" sz="1800" dirty="0"/>
              <a:t>{  </a:t>
            </a:r>
          </a:p>
          <a:p>
            <a:pPr marL="114300" indent="0">
              <a:buNone/>
            </a:pPr>
            <a:r>
              <a:rPr lang="en-US" sz="1800" b="1" dirty="0"/>
              <a:t>public</a:t>
            </a:r>
            <a:r>
              <a:rPr lang="en-US" sz="1800" dirty="0"/>
              <a:t> </a:t>
            </a:r>
            <a:r>
              <a:rPr lang="en-US" sz="1800" b="1" dirty="0"/>
              <a:t>void</a:t>
            </a:r>
            <a:r>
              <a:rPr lang="en-US" sz="1800" dirty="0"/>
              <a:t> show()  </a:t>
            </a:r>
          </a:p>
          <a:p>
            <a:pPr marL="114300" indent="0">
              <a:buNone/>
            </a:pPr>
            <a:r>
              <a:rPr lang="en-US" sz="1800" dirty="0"/>
              <a:t>{  </a:t>
            </a:r>
          </a:p>
          <a:p>
            <a:pPr marL="114300" indent="0">
              <a:buNone/>
            </a:pPr>
            <a:r>
              <a:rPr lang="en-US" sz="1800" dirty="0"/>
              <a:t>System.out.println("I am father.");  </a:t>
            </a:r>
          </a:p>
          <a:p>
            <a:pPr marL="114300" indent="0">
              <a:buNone/>
            </a:pPr>
            <a:r>
              <a:rPr lang="en-US" sz="1800" dirty="0"/>
              <a:t>}  </a:t>
            </a:r>
          </a:p>
          <a:p>
            <a:pPr marL="114300" indent="0">
              <a:buNone/>
            </a:pPr>
            <a:r>
              <a:rPr lang="en-US" sz="1800" dirty="0"/>
              <a:t>}  </a:t>
            </a:r>
          </a:p>
          <a:p>
            <a:pPr marL="114300" indent="0">
              <a:buNone/>
            </a:pPr>
            <a:r>
              <a:rPr lang="en-US" sz="1800" dirty="0"/>
              <a:t>//inherits Father properties  </a:t>
            </a:r>
          </a:p>
          <a:p>
            <a:pPr marL="114300" indent="0">
              <a:buNone/>
            </a:pPr>
            <a:r>
              <a:rPr lang="en-US" sz="1800" b="1" dirty="0"/>
              <a:t>class</a:t>
            </a:r>
            <a:r>
              <a:rPr lang="en-US" sz="1800" dirty="0"/>
              <a:t> Son </a:t>
            </a:r>
            <a:r>
              <a:rPr lang="en-US" sz="1800" b="1" dirty="0"/>
              <a:t>extends</a:t>
            </a:r>
            <a:r>
              <a:rPr lang="en-US" sz="1800" dirty="0"/>
              <a:t> Father  </a:t>
            </a:r>
          </a:p>
          <a:p>
            <a:pPr marL="114300" indent="0">
              <a:buNone/>
            </a:pPr>
            <a:r>
              <a:rPr lang="en-US" sz="1800" dirty="0"/>
              <a:t>{  </a:t>
            </a:r>
          </a:p>
          <a:p>
            <a:pPr marL="114300" indent="0">
              <a:buNone/>
            </a:pPr>
            <a:r>
              <a:rPr lang="en-US" sz="1800" b="1" dirty="0"/>
              <a:t>public</a:t>
            </a:r>
            <a:r>
              <a:rPr lang="en-US" sz="1800" dirty="0"/>
              <a:t> </a:t>
            </a:r>
            <a:r>
              <a:rPr lang="en-US" sz="1800" b="1" dirty="0"/>
              <a:t>void</a:t>
            </a:r>
            <a:r>
              <a:rPr lang="en-US" sz="1800" dirty="0"/>
              <a:t> show()  </a:t>
            </a:r>
          </a:p>
          <a:p>
            <a:pPr marL="114300" indent="0">
              <a:buNone/>
            </a:pPr>
            <a:r>
              <a:rPr lang="en-US" sz="1800" dirty="0"/>
              <a:t>{  </a:t>
            </a:r>
          </a:p>
          <a:p>
            <a:pPr marL="114300" indent="0">
              <a:buNone/>
            </a:pPr>
            <a:r>
              <a:rPr lang="en-US" sz="1800" dirty="0"/>
              <a:t>System.out.println("I am son.");  </a:t>
            </a:r>
          </a:p>
          <a:p>
            <a:pPr marL="114300" indent="0">
              <a:buNone/>
            </a:pPr>
            <a:r>
              <a:rPr lang="en-US" sz="1800" dirty="0"/>
              <a:t>}  </a:t>
            </a:r>
          </a:p>
          <a:p>
            <a:pPr marL="114300" indent="0">
              <a:buNone/>
            </a:pPr>
            <a:r>
              <a:rPr lang="en-US" sz="1800" dirty="0"/>
              <a:t>}  </a:t>
            </a:r>
          </a:p>
          <a:p>
            <a:pPr marL="114300" indent="0">
              <a:buNone/>
            </a:pPr>
            <a:r>
              <a:rPr lang="en-US" sz="1800" dirty="0"/>
              <a:t>//inherits Father properties  </a:t>
            </a:r>
          </a:p>
          <a:p>
            <a:pPr marL="114300" indent="0">
              <a:buNone/>
            </a:pPr>
            <a:r>
              <a:rPr lang="en-US" sz="1800" b="1" dirty="0"/>
              <a:t>public</a:t>
            </a:r>
            <a:r>
              <a:rPr lang="en-US" sz="1800" dirty="0"/>
              <a:t> </a:t>
            </a:r>
            <a:r>
              <a:rPr lang="en-US" sz="1800" b="1" dirty="0"/>
              <a:t>class</a:t>
            </a:r>
            <a:r>
              <a:rPr lang="en-US" sz="1800" dirty="0"/>
              <a:t> Daughter </a:t>
            </a:r>
            <a:r>
              <a:rPr lang="en-US" sz="1800" b="1" dirty="0"/>
              <a:t>extends</a:t>
            </a:r>
            <a:r>
              <a:rPr lang="en-US" sz="1800" dirty="0"/>
              <a:t> Father  </a:t>
            </a:r>
          </a:p>
          <a:p>
            <a:pPr marL="114300" indent="0">
              <a:buNone/>
            </a:pPr>
            <a:r>
              <a:rPr lang="en-US" sz="1800" dirty="0"/>
              <a:t>{  </a:t>
            </a:r>
          </a:p>
          <a:p>
            <a:pPr marL="114300" indent="0">
              <a:buNone/>
            </a:pPr>
            <a:r>
              <a:rPr lang="en-US" sz="1800" b="1" dirty="0"/>
              <a:t>public</a:t>
            </a:r>
            <a:r>
              <a:rPr lang="en-US" sz="1800" dirty="0"/>
              <a:t> </a:t>
            </a:r>
            <a:r>
              <a:rPr lang="en-US" sz="1800" b="1" dirty="0"/>
              <a:t>void</a:t>
            </a:r>
            <a:r>
              <a:rPr lang="en-US" sz="1800" dirty="0"/>
              <a:t> show()  </a:t>
            </a:r>
          </a:p>
          <a:p>
            <a:pPr marL="114300" indent="0">
              <a:buNone/>
            </a:pPr>
            <a:r>
              <a:rPr lang="en-US" sz="1800" dirty="0"/>
              <a:t>{  </a:t>
            </a:r>
          </a:p>
          <a:p>
            <a:pPr marL="114300" indent="0">
              <a:buNone/>
            </a:pPr>
            <a:r>
              <a:rPr lang="en-US" sz="1800" dirty="0"/>
              <a:t>System.out.println("I am a daughter.");  </a:t>
            </a:r>
          </a:p>
          <a:p>
            <a:pPr marL="114300" indent="0">
              <a:buNone/>
            </a:pPr>
            <a:r>
              <a:rPr lang="en-US" sz="1800" dirty="0"/>
              <a:t>}  </a:t>
            </a:r>
          </a:p>
          <a:p>
            <a:pPr marL="114300" indent="0">
              <a:buNone/>
            </a:pPr>
            <a:r>
              <a:rPr lang="en-US" sz="1800" b="1" dirty="0"/>
              <a:t>public</a:t>
            </a:r>
            <a:r>
              <a:rPr lang="en-US" sz="1800" dirty="0"/>
              <a:t> </a:t>
            </a:r>
            <a:r>
              <a:rPr lang="en-US" sz="1800" b="1" dirty="0"/>
              <a:t>static</a:t>
            </a:r>
            <a:r>
              <a:rPr lang="en-US" sz="1800" dirty="0"/>
              <a:t> </a:t>
            </a:r>
            <a:r>
              <a:rPr lang="en-US" sz="1800" b="1" dirty="0"/>
              <a:t>void</a:t>
            </a:r>
            <a:r>
              <a:rPr lang="en-US" sz="1800" dirty="0"/>
              <a:t> main(String args[])  </a:t>
            </a:r>
          </a:p>
          <a:p>
            <a:pPr marL="114300" indent="0">
              <a:buNone/>
            </a:pPr>
            <a:r>
              <a:rPr lang="en-US" sz="1800" dirty="0"/>
              <a:t>{  </a:t>
            </a:r>
          </a:p>
          <a:p>
            <a:pPr marL="114300" indent="0">
              <a:buNone/>
            </a:pPr>
            <a:r>
              <a:rPr lang="en-US" sz="1800" dirty="0"/>
              <a:t>Daughter </a:t>
            </a:r>
            <a:r>
              <a:rPr lang="en-US" sz="1800" dirty="0" err="1"/>
              <a:t>obj</a:t>
            </a:r>
            <a:r>
              <a:rPr lang="en-US" sz="1800" dirty="0"/>
              <a:t> = </a:t>
            </a:r>
            <a:r>
              <a:rPr lang="en-US" sz="1800" b="1" dirty="0"/>
              <a:t>new</a:t>
            </a:r>
            <a:r>
              <a:rPr lang="en-US" sz="1800" dirty="0"/>
              <a:t> Daughter();  </a:t>
            </a:r>
          </a:p>
          <a:p>
            <a:pPr marL="114300" indent="0">
              <a:buNone/>
            </a:pPr>
            <a:r>
              <a:rPr lang="en-US" sz="1800" dirty="0" err="1"/>
              <a:t>obj.show</a:t>
            </a:r>
            <a:r>
              <a:rPr lang="en-US" sz="1800" dirty="0"/>
              <a:t>();  </a:t>
            </a:r>
          </a:p>
          <a:p>
            <a:pPr marL="114300" indent="0">
              <a:buNone/>
            </a:pPr>
            <a:r>
              <a:rPr lang="en-US" sz="1800" dirty="0"/>
              <a:t>}  </a:t>
            </a:r>
            <a:r>
              <a:rPr lang="en-US" sz="1800" dirty="0" smtClean="0"/>
              <a:t>		</a:t>
            </a:r>
            <a:r>
              <a:rPr lang="en-US" sz="1800" u="sng" dirty="0" smtClean="0"/>
              <a:t>output:</a:t>
            </a:r>
          </a:p>
          <a:p>
            <a:pPr marL="114300" indent="0">
              <a:buNone/>
            </a:pPr>
            <a:r>
              <a:rPr lang="en-US" sz="1800" dirty="0" smtClean="0"/>
              <a:t>}</a:t>
            </a:r>
            <a:r>
              <a:rPr lang="en-US" sz="1600" dirty="0" smtClean="0"/>
              <a:t>  </a:t>
            </a:r>
          </a:p>
          <a:p>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143</a:t>
            </a:fld>
            <a:endParaRPr lang="en-US" dirty="0"/>
          </a:p>
        </p:txBody>
      </p:sp>
      <p:pic>
        <p:nvPicPr>
          <p:cNvPr id="5" name="Picture 4"/>
          <p:cNvPicPr>
            <a:picLocks noChangeAspect="1"/>
          </p:cNvPicPr>
          <p:nvPr/>
        </p:nvPicPr>
        <p:blipFill>
          <a:blip r:embed="rId2"/>
          <a:stretch>
            <a:fillRect/>
          </a:stretch>
        </p:blipFill>
        <p:spPr>
          <a:xfrm>
            <a:off x="6572249" y="6248400"/>
            <a:ext cx="1885950" cy="457200"/>
          </a:xfrm>
          <a:prstGeom prst="rect">
            <a:avLst/>
          </a:prstGeom>
        </p:spPr>
      </p:pic>
    </p:spTree>
    <p:extLst>
      <p:ext uri="{BB962C8B-B14F-4D97-AF65-F5344CB8AC3E}">
        <p14:creationId xmlns:p14="http://schemas.microsoft.com/office/powerpoint/2010/main" val="67146602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82232"/>
          </a:xfrm>
        </p:spPr>
        <p:txBody>
          <a:bodyPr/>
          <a:lstStyle/>
          <a:p>
            <a:r>
              <a:rPr lang="en-US" sz="2800" b="1" dirty="0" smtClean="0"/>
              <a:t/>
            </a:r>
            <a:br>
              <a:rPr lang="en-US" sz="2800" b="1" dirty="0" smtClean="0"/>
            </a:br>
            <a:r>
              <a:rPr lang="en-US" sz="2800" b="1" dirty="0" smtClean="0"/>
              <a:t>5. Multiple </a:t>
            </a:r>
            <a:r>
              <a:rPr lang="en-US" sz="2800" b="1" dirty="0"/>
              <a:t>Inheritance (not supported)</a:t>
            </a:r>
            <a:r>
              <a:rPr lang="en-US" b="1" dirty="0"/>
              <a:t/>
            </a:r>
            <a:br>
              <a:rPr lang="en-US" b="1" dirty="0"/>
            </a:br>
            <a:endParaRPr lang="en-US" b="1" dirty="0"/>
          </a:p>
        </p:txBody>
      </p:sp>
      <p:sp>
        <p:nvSpPr>
          <p:cNvPr id="3" name="Text Placeholder 2"/>
          <p:cNvSpPr>
            <a:spLocks noGrp="1"/>
          </p:cNvSpPr>
          <p:nvPr>
            <p:ph type="body" idx="1"/>
          </p:nvPr>
        </p:nvSpPr>
        <p:spPr>
          <a:xfrm>
            <a:off x="531253" y="925132"/>
            <a:ext cx="7772400" cy="4114800"/>
          </a:xfrm>
        </p:spPr>
        <p:txBody>
          <a:bodyPr/>
          <a:lstStyle/>
          <a:p>
            <a:pPr algn="just">
              <a:buFont typeface="Wingdings" panose="05000000000000000000" pitchFamily="2" charset="2"/>
              <a:buChar char="q"/>
            </a:pPr>
            <a:r>
              <a:rPr lang="en-US" sz="2800" dirty="0"/>
              <a:t>Java does not support multiple inheritances due to ambiguity</a:t>
            </a:r>
            <a:r>
              <a:rPr lang="en-US" sz="2800" dirty="0" smtClean="0"/>
              <a:t>.</a:t>
            </a:r>
          </a:p>
          <a:p>
            <a:pPr marL="114300" indent="0" algn="just">
              <a:buNone/>
            </a:pPr>
            <a:r>
              <a:rPr lang="en-US" sz="2800" dirty="0" smtClean="0"/>
              <a:t> </a:t>
            </a:r>
            <a:endParaRPr lang="en-US" sz="2800" dirty="0"/>
          </a:p>
          <a:p>
            <a:pPr algn="just">
              <a:buFont typeface="Wingdings" panose="05000000000000000000" pitchFamily="2" charset="2"/>
              <a:buChar char="q"/>
            </a:pPr>
            <a:r>
              <a:rPr lang="en-US" sz="2800" dirty="0"/>
              <a:t>One of the primary reasons for not supporting multiple inheritance in Java is to avoid the </a:t>
            </a:r>
            <a:r>
              <a:rPr lang="en-US" sz="2800" b="1" dirty="0"/>
              <a:t>diamond problem</a:t>
            </a:r>
            <a:r>
              <a:rPr lang="en-US" sz="2800" dirty="0"/>
              <a:t>. This occurs when a class inherits from two classes that have methods with the same name. It creates ambiguity about which method to use.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spTree>
    <p:extLst>
      <p:ext uri="{BB962C8B-B14F-4D97-AF65-F5344CB8AC3E}">
        <p14:creationId xmlns:p14="http://schemas.microsoft.com/office/powerpoint/2010/main" val="34196669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8792"/>
            <a:ext cx="7772400" cy="574093"/>
          </a:xfrm>
        </p:spPr>
        <p:txBody>
          <a:bodyPr/>
          <a:lstStyle/>
          <a:p>
            <a:r>
              <a:rPr lang="en-US" altLang="en-US" b="1" dirty="0" smtClean="0">
                <a:solidFill>
                  <a:schemeClr val="tx1"/>
                </a:solidFill>
                <a:latin typeface="Arial" panose="020B0604020202020204" pitchFamily="34" charset="0"/>
              </a:rPr>
              <a:t/>
            </a:r>
            <a:br>
              <a:rPr lang="en-US" altLang="en-US" b="1" dirty="0" smtClean="0">
                <a:solidFill>
                  <a:schemeClr val="tx1"/>
                </a:solidFill>
                <a:latin typeface="Arial" panose="020B0604020202020204" pitchFamily="34" charset="0"/>
              </a:rPr>
            </a:br>
            <a:r>
              <a:rPr lang="en-US" altLang="en-US" b="1" dirty="0" smtClean="0">
                <a:solidFill>
                  <a:schemeClr val="tx1"/>
                </a:solidFill>
                <a:latin typeface="Arial" panose="020B0604020202020204" pitchFamily="34" charset="0"/>
              </a:rPr>
              <a:t>Java Method </a:t>
            </a:r>
            <a:r>
              <a:rPr lang="en-US" altLang="en-US" b="1" dirty="0">
                <a:solidFill>
                  <a:schemeClr val="tx1"/>
                </a:solidFill>
                <a:latin typeface="Arial" panose="020B0604020202020204" pitchFamily="34" charset="0"/>
              </a:rPr>
              <a:t>Overriding:</a:t>
            </a:r>
            <a:r>
              <a:rPr lang="en-US" altLang="en-US" dirty="0">
                <a:solidFill>
                  <a:schemeClr val="tx1"/>
                </a:solidFill>
                <a:latin typeface="Arial" panose="020B0604020202020204" pitchFamily="34" charset="0"/>
              </a:rPr>
              <a:t/>
            </a:r>
            <a:br>
              <a:rPr lang="en-US" altLang="en-US" dirty="0">
                <a:solidFill>
                  <a:schemeClr val="tx1"/>
                </a:solidFill>
                <a:latin typeface="Arial" panose="020B0604020202020204" pitchFamily="34" charset="0"/>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sp>
        <p:nvSpPr>
          <p:cNvPr id="5" name="Rectangle 1"/>
          <p:cNvSpPr>
            <a:spLocks noGrp="1" noChangeArrowheads="1"/>
          </p:cNvSpPr>
          <p:nvPr>
            <p:ph type="body" idx="1"/>
          </p:nvPr>
        </p:nvSpPr>
        <p:spPr bwMode="auto">
          <a:xfrm>
            <a:off x="928694" y="954643"/>
            <a:ext cx="8097592"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Method Overriding: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 subclass can </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override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methods of the superclass to provide its own implementation.</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Overriding is done by defining a method with the same signature (method name and parameters) as the method in the superclass.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@Override annotation is typically used to indicate that the method is being overridden.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496780" y="4479743"/>
            <a:ext cx="6961420" cy="1451925"/>
          </a:xfrm>
          <a:prstGeom prst="rect">
            <a:avLst/>
          </a:prstGeom>
        </p:spPr>
      </p:pic>
    </p:spTree>
    <p:extLst>
      <p:ext uri="{BB962C8B-B14F-4D97-AF65-F5344CB8AC3E}">
        <p14:creationId xmlns:p14="http://schemas.microsoft.com/office/powerpoint/2010/main" val="178879173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425003"/>
          </a:xfrm>
        </p:spPr>
        <p:txBody>
          <a:bodyPr/>
          <a:lstStyle/>
          <a:p>
            <a:r>
              <a:rPr lang="en-US" sz="3200" b="1" dirty="0"/>
              <a:t>Example of Method </a:t>
            </a:r>
            <a:r>
              <a:rPr lang="en-US" sz="3200" b="1" dirty="0" smtClean="0"/>
              <a:t>Overriding</a:t>
            </a:r>
            <a:endParaRPr lang="en-US" sz="3200" b="1" dirty="0"/>
          </a:p>
        </p:txBody>
      </p:sp>
      <p:pic>
        <p:nvPicPr>
          <p:cNvPr id="5" name="Picture 4"/>
          <p:cNvPicPr>
            <a:picLocks noChangeAspect="1"/>
          </p:cNvPicPr>
          <p:nvPr/>
        </p:nvPicPr>
        <p:blipFill>
          <a:blip r:embed="rId2"/>
          <a:stretch>
            <a:fillRect/>
          </a:stretch>
        </p:blipFill>
        <p:spPr>
          <a:xfrm>
            <a:off x="1502466" y="552718"/>
            <a:ext cx="4859697" cy="2422302"/>
          </a:xfrm>
          <a:prstGeom prst="rect">
            <a:avLst/>
          </a:prstGeom>
        </p:spPr>
      </p:pic>
      <p:sp>
        <p:nvSpPr>
          <p:cNvPr id="3" name="Text Placeholder 2"/>
          <p:cNvSpPr>
            <a:spLocks noGrp="1"/>
          </p:cNvSpPr>
          <p:nvPr>
            <p:ph type="body" idx="1"/>
          </p:nvPr>
        </p:nvSpPr>
        <p:spPr>
          <a:xfrm>
            <a:off x="801709" y="643944"/>
            <a:ext cx="8149107" cy="6705600"/>
          </a:xfrm>
        </p:spPr>
        <p:txBody>
          <a:bodyPr/>
          <a:lstStyle/>
          <a:p>
            <a:pPr marL="114300" indent="0">
              <a:buNone/>
            </a:pPr>
            <a:r>
              <a:rPr lang="en-US" sz="2000" dirty="0" smtClean="0"/>
              <a:t>.</a:t>
            </a:r>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146</a:t>
            </a:fld>
            <a:endParaRPr lang="en-US"/>
          </a:p>
        </p:txBody>
      </p:sp>
      <p:pic>
        <p:nvPicPr>
          <p:cNvPr id="6" name="Picture 5"/>
          <p:cNvPicPr>
            <a:picLocks noChangeAspect="1"/>
          </p:cNvPicPr>
          <p:nvPr/>
        </p:nvPicPr>
        <p:blipFill>
          <a:blip r:embed="rId3"/>
          <a:stretch>
            <a:fillRect/>
          </a:stretch>
        </p:blipFill>
        <p:spPr>
          <a:xfrm>
            <a:off x="1502466" y="2972874"/>
            <a:ext cx="4859697" cy="3810000"/>
          </a:xfrm>
          <a:prstGeom prst="rect">
            <a:avLst/>
          </a:prstGeom>
        </p:spPr>
      </p:pic>
    </p:spTree>
    <p:extLst>
      <p:ext uri="{BB962C8B-B14F-4D97-AF65-F5344CB8AC3E}">
        <p14:creationId xmlns:p14="http://schemas.microsoft.com/office/powerpoint/2010/main" val="153161465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6478"/>
            <a:ext cx="7772400" cy="586854"/>
          </a:xfrm>
        </p:spPr>
        <p:txBody>
          <a:bodyPr/>
          <a:lstStyle/>
          <a:p>
            <a:r>
              <a:rPr lang="en-US" dirty="0"/>
              <a:t>Constructor Inheritance: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147</a:t>
            </a:fld>
            <a:endParaRPr lang="en-US"/>
          </a:p>
        </p:txBody>
      </p:sp>
      <p:sp>
        <p:nvSpPr>
          <p:cNvPr id="5" name="Rectangle 1"/>
          <p:cNvSpPr>
            <a:spLocks noGrp="1" noChangeArrowheads="1"/>
          </p:cNvSpPr>
          <p:nvPr>
            <p:ph type="body" idx="1"/>
          </p:nvPr>
        </p:nvSpPr>
        <p:spPr bwMode="auto">
          <a:xfrm>
            <a:off x="863222" y="777923"/>
            <a:ext cx="777240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chemeClr val="tx1"/>
                </a:solidFill>
                <a:effectLst/>
                <a:latin typeface="Arial" panose="020B0604020202020204" pitchFamily="34" charset="0"/>
              </a:rPr>
              <a:t>Constructors are </a:t>
            </a:r>
            <a:r>
              <a:rPr kumimoji="0" lang="en-US" altLang="en-US" sz="2000" b="1" i="0" u="none" strike="noStrike" cap="none" normalizeH="0" baseline="0" dirty="0" smtClean="0">
                <a:ln>
                  <a:noFill/>
                </a:ln>
                <a:solidFill>
                  <a:schemeClr val="tx1"/>
                </a:solidFill>
                <a:effectLst/>
                <a:latin typeface="Arial" panose="020B0604020202020204" pitchFamily="34" charset="0"/>
              </a:rPr>
              <a:t>not inherited</a:t>
            </a:r>
            <a:r>
              <a:rPr kumimoji="0" lang="en-US" altLang="en-US" sz="2000" b="0" i="0" u="none" strike="noStrike" cap="none" normalizeH="0" baseline="0" dirty="0" smtClean="0">
                <a:ln>
                  <a:noFill/>
                </a:ln>
                <a:solidFill>
                  <a:schemeClr val="tx1"/>
                </a:solidFill>
                <a:effectLst/>
                <a:latin typeface="Arial" panose="020B0604020202020204" pitchFamily="34" charset="0"/>
              </a:rPr>
              <a:t>, but the subclass can call a constructor of the superclass using the </a:t>
            </a:r>
            <a:r>
              <a:rPr kumimoji="0" lang="en-US" altLang="en-US" sz="2000" b="0" i="0" u="none" strike="noStrike" cap="none" normalizeH="0" baseline="0" dirty="0" smtClean="0">
                <a:ln>
                  <a:noFill/>
                </a:ln>
                <a:solidFill>
                  <a:schemeClr val="tx1"/>
                </a:solidFill>
                <a:effectLst/>
                <a:latin typeface="Arial Unicode MS" panose="020B0604020202020204" pitchFamily="34" charset="-128"/>
              </a:rPr>
              <a:t>super()</a:t>
            </a:r>
            <a:r>
              <a:rPr kumimoji="0" lang="en-US" altLang="en-US" sz="2000" b="0" i="0" u="none" strike="noStrike" cap="none" normalizeH="0" baseline="0" dirty="0" smtClean="0">
                <a:ln>
                  <a:noFill/>
                </a:ln>
                <a:solidFill>
                  <a:schemeClr val="tx1"/>
                </a:solidFill>
                <a:effectLst/>
              </a:rPr>
              <a:t> keyword.</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chemeClr val="tx1"/>
                </a:solidFill>
                <a:effectLst/>
                <a:latin typeface="Arial" panose="020B0604020202020204" pitchFamily="34" charset="0"/>
              </a:rPr>
              <a:t>If a superclass does not have a no-argument constructor, the subclass must explicitly call a superclass constructor with arguments. </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dirty="0" smtClean="0">
                <a:solidFill>
                  <a:schemeClr val="tx1"/>
                </a:solidFill>
                <a:latin typeface="Arial" panose="020B0604020202020204" pitchFamily="34" charset="0"/>
              </a:rPr>
              <a:t>NOTES: </a:t>
            </a: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a:solidFill>
                <a:schemeClr val="tx1"/>
              </a:solidFill>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smtClean="0">
              <a:solidFill>
                <a:schemeClr val="tx1"/>
              </a:solidFill>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a:solidFill>
                <a:schemeClr val="tx1"/>
              </a:solidFill>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smtClean="0">
              <a:solidFill>
                <a:schemeClr val="tx1"/>
              </a:solidFill>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a:solidFill>
                <a:schemeClr val="tx1"/>
              </a:solidFill>
              <a:latin typeface="Arial" panose="020B0604020202020204" pitchFamily="34"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863222" y="3936525"/>
            <a:ext cx="7059235" cy="2311875"/>
          </a:xfrm>
          <a:prstGeom prst="rect">
            <a:avLst/>
          </a:prstGeom>
        </p:spPr>
      </p:pic>
    </p:spTree>
    <p:extLst>
      <p:ext uri="{BB962C8B-B14F-4D97-AF65-F5344CB8AC3E}">
        <p14:creationId xmlns:p14="http://schemas.microsoft.com/office/powerpoint/2010/main" val="27517288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450761"/>
          </a:xfrm>
        </p:spPr>
        <p:txBody>
          <a:bodyPr/>
          <a:lstStyle/>
          <a:p>
            <a:r>
              <a:rPr lang="en-US" sz="3200" b="1" dirty="0" smtClean="0"/>
              <a:t>Example inheritance</a:t>
            </a:r>
            <a:endParaRPr lang="en-US" sz="3200" b="1" dirty="0"/>
          </a:p>
        </p:txBody>
      </p:sp>
      <p:sp>
        <p:nvSpPr>
          <p:cNvPr id="3" name="Text Placeholder 2"/>
          <p:cNvSpPr>
            <a:spLocks noGrp="1"/>
          </p:cNvSpPr>
          <p:nvPr>
            <p:ph type="body" idx="1"/>
          </p:nvPr>
        </p:nvSpPr>
        <p:spPr>
          <a:xfrm>
            <a:off x="154547" y="577402"/>
            <a:ext cx="8796270" cy="6128197"/>
          </a:xfrm>
        </p:spPr>
        <p:txBody>
          <a:bodyPr numCol="2"/>
          <a:lstStyle/>
          <a:p>
            <a:pPr marL="114300" indent="0">
              <a:buNone/>
            </a:pPr>
            <a:r>
              <a:rPr lang="en-US" sz="1100" b="1" dirty="0"/>
              <a:t>// Superclass</a:t>
            </a:r>
          </a:p>
          <a:p>
            <a:pPr marL="114300" indent="0">
              <a:buNone/>
            </a:pPr>
            <a:r>
              <a:rPr lang="en-US" sz="1100" b="1" dirty="0"/>
              <a:t>class Animal {</a:t>
            </a:r>
          </a:p>
          <a:p>
            <a:pPr marL="114300" indent="0">
              <a:buNone/>
            </a:pPr>
            <a:r>
              <a:rPr lang="en-US" sz="1100" b="1" dirty="0"/>
              <a:t>    String name;</a:t>
            </a:r>
          </a:p>
          <a:p>
            <a:pPr marL="114300" indent="0">
              <a:buNone/>
            </a:pPr>
            <a:endParaRPr lang="en-US" sz="1100" b="1" dirty="0"/>
          </a:p>
          <a:p>
            <a:pPr marL="114300" indent="0">
              <a:buNone/>
            </a:pPr>
            <a:r>
              <a:rPr lang="en-US" sz="1100" b="1" dirty="0"/>
              <a:t>    // No-argument constructor of the superclass</a:t>
            </a:r>
          </a:p>
          <a:p>
            <a:pPr marL="114300" indent="0">
              <a:buNone/>
            </a:pPr>
            <a:r>
              <a:rPr lang="en-US" sz="1100" b="1" dirty="0"/>
              <a:t>    Animal() {</a:t>
            </a:r>
          </a:p>
          <a:p>
            <a:pPr marL="114300" indent="0">
              <a:buNone/>
            </a:pPr>
            <a:r>
              <a:rPr lang="en-US" sz="1100" b="1" dirty="0"/>
              <a:t>        System.out.println("Animal constructor called");</a:t>
            </a:r>
          </a:p>
          <a:p>
            <a:pPr marL="114300" indent="0">
              <a:buNone/>
            </a:pPr>
            <a:r>
              <a:rPr lang="en-US" sz="1100" b="1" dirty="0"/>
              <a:t>        name = "Unknown Animal";</a:t>
            </a:r>
          </a:p>
          <a:p>
            <a:pPr marL="114300" indent="0">
              <a:buNone/>
            </a:pPr>
            <a:r>
              <a:rPr lang="en-US" sz="1100" b="1" dirty="0"/>
              <a:t>    }</a:t>
            </a:r>
          </a:p>
          <a:p>
            <a:pPr marL="114300" indent="0">
              <a:buNone/>
            </a:pPr>
            <a:endParaRPr lang="en-US" sz="1100" b="1" dirty="0"/>
          </a:p>
          <a:p>
            <a:pPr marL="114300" indent="0">
              <a:buNone/>
            </a:pPr>
            <a:r>
              <a:rPr lang="en-US" sz="1100" b="1" dirty="0"/>
              <a:t>    // Constructor with a parameter</a:t>
            </a:r>
          </a:p>
          <a:p>
            <a:pPr marL="114300" indent="0">
              <a:buNone/>
            </a:pPr>
            <a:r>
              <a:rPr lang="en-US" sz="1100" b="1" dirty="0"/>
              <a:t>    Animal(String name) {</a:t>
            </a:r>
          </a:p>
          <a:p>
            <a:pPr marL="114300" indent="0">
              <a:buNone/>
            </a:pPr>
            <a:r>
              <a:rPr lang="en-US" sz="1100" b="1" dirty="0"/>
              <a:t>        System.out.println("Animal constructor with name: " + name);</a:t>
            </a:r>
          </a:p>
          <a:p>
            <a:pPr marL="114300" indent="0">
              <a:buNone/>
            </a:pPr>
            <a:r>
              <a:rPr lang="en-US" sz="1100" b="1" dirty="0"/>
              <a:t>        this.name = name;</a:t>
            </a:r>
          </a:p>
          <a:p>
            <a:pPr marL="114300" indent="0">
              <a:buNone/>
            </a:pPr>
            <a:r>
              <a:rPr lang="en-US" sz="1100" b="1" dirty="0"/>
              <a:t>    }</a:t>
            </a:r>
          </a:p>
          <a:p>
            <a:pPr marL="114300" indent="0">
              <a:buNone/>
            </a:pPr>
            <a:endParaRPr lang="en-US" sz="1100" b="1" dirty="0"/>
          </a:p>
          <a:p>
            <a:pPr marL="114300" indent="0">
              <a:buNone/>
            </a:pPr>
            <a:r>
              <a:rPr lang="en-US" sz="1100" b="1" dirty="0"/>
              <a:t>    // Method to display the name of the animal</a:t>
            </a:r>
          </a:p>
          <a:p>
            <a:pPr marL="114300" indent="0">
              <a:buNone/>
            </a:pPr>
            <a:r>
              <a:rPr lang="en-US" sz="1100" b="1" dirty="0"/>
              <a:t>    void </a:t>
            </a:r>
            <a:r>
              <a:rPr lang="en-US" sz="1100" b="1" dirty="0" err="1"/>
              <a:t>displayInfo</a:t>
            </a:r>
            <a:r>
              <a:rPr lang="en-US" sz="1100" b="1" dirty="0"/>
              <a:t>() {</a:t>
            </a:r>
          </a:p>
          <a:p>
            <a:pPr marL="114300" indent="0">
              <a:buNone/>
            </a:pPr>
            <a:r>
              <a:rPr lang="en-US" sz="1100" b="1" dirty="0"/>
              <a:t>        System.out.println("Animal Name: " + name);</a:t>
            </a:r>
          </a:p>
          <a:p>
            <a:pPr marL="114300" indent="0">
              <a:buNone/>
            </a:pPr>
            <a:r>
              <a:rPr lang="en-US" sz="1100" b="1" dirty="0"/>
              <a:t>    }</a:t>
            </a:r>
          </a:p>
          <a:p>
            <a:pPr marL="114300" indent="0">
              <a:buNone/>
            </a:pPr>
            <a:r>
              <a:rPr lang="en-US" sz="1100" b="1" dirty="0"/>
              <a:t>}</a:t>
            </a:r>
          </a:p>
          <a:p>
            <a:pPr marL="114300" indent="0">
              <a:buNone/>
            </a:pPr>
            <a:endParaRPr lang="en-US" sz="1100" b="1" dirty="0"/>
          </a:p>
          <a:p>
            <a:pPr marL="114300" indent="0">
              <a:buNone/>
            </a:pPr>
            <a:r>
              <a:rPr lang="en-US" sz="1100" b="1" dirty="0"/>
              <a:t>// Subclass</a:t>
            </a:r>
          </a:p>
          <a:p>
            <a:pPr marL="114300" indent="0">
              <a:buNone/>
            </a:pPr>
            <a:r>
              <a:rPr lang="en-US" sz="1100" b="1" dirty="0"/>
              <a:t>class Dog extends Animal {</a:t>
            </a:r>
          </a:p>
          <a:p>
            <a:pPr marL="114300" indent="0">
              <a:buNone/>
            </a:pPr>
            <a:endParaRPr lang="en-US" sz="1100" b="1" dirty="0"/>
          </a:p>
          <a:p>
            <a:pPr marL="114300" indent="0">
              <a:buNone/>
            </a:pPr>
            <a:r>
              <a:rPr lang="en-US" sz="1100" b="1" dirty="0"/>
              <a:t>    // Constructor of subclass</a:t>
            </a:r>
          </a:p>
          <a:p>
            <a:pPr marL="114300" indent="0">
              <a:buNone/>
            </a:pPr>
            <a:r>
              <a:rPr lang="en-US" sz="1100" b="1" dirty="0"/>
              <a:t>    Dog() {</a:t>
            </a:r>
          </a:p>
          <a:p>
            <a:pPr marL="114300" indent="0">
              <a:buNone/>
            </a:pPr>
            <a:r>
              <a:rPr lang="en-US" sz="1100" b="1" dirty="0"/>
              <a:t>        // Calling the no-argument constructor of the superclass</a:t>
            </a:r>
          </a:p>
          <a:p>
            <a:pPr marL="114300" indent="0">
              <a:buNone/>
            </a:pPr>
            <a:r>
              <a:rPr lang="en-US" sz="1100" b="1" dirty="0"/>
              <a:t>        super();</a:t>
            </a:r>
          </a:p>
          <a:p>
            <a:pPr marL="114300" indent="0">
              <a:buNone/>
            </a:pPr>
            <a:r>
              <a:rPr lang="en-US" sz="1100" b="1" dirty="0"/>
              <a:t>        System.out.println("Dog constructor called");</a:t>
            </a:r>
          </a:p>
          <a:p>
            <a:pPr marL="114300" indent="0">
              <a:buNone/>
            </a:pPr>
            <a:r>
              <a:rPr lang="en-US" sz="1100" b="1" dirty="0"/>
              <a:t>    }</a:t>
            </a:r>
          </a:p>
          <a:p>
            <a:pPr marL="114300" indent="0">
              <a:buNone/>
            </a:pPr>
            <a:endParaRPr lang="en-US" sz="1100" b="1" dirty="0"/>
          </a:p>
          <a:p>
            <a:pPr marL="114300" indent="0">
              <a:buNone/>
            </a:pPr>
            <a:r>
              <a:rPr lang="en-US" sz="1100" b="1" dirty="0"/>
              <a:t>    // Constructor with a parameter in subclass</a:t>
            </a:r>
          </a:p>
          <a:p>
            <a:pPr marL="114300" indent="0">
              <a:buNone/>
            </a:pPr>
            <a:r>
              <a:rPr lang="en-US" sz="1100" b="1" dirty="0"/>
              <a:t>    Dog(String name) {</a:t>
            </a:r>
          </a:p>
          <a:p>
            <a:pPr marL="114300" indent="0">
              <a:buNone/>
            </a:pPr>
            <a:r>
              <a:rPr lang="en-US" sz="1100" b="1" dirty="0"/>
              <a:t>        // Calling the parameterized constructor of the superclass</a:t>
            </a:r>
          </a:p>
          <a:p>
            <a:pPr marL="114300" indent="0">
              <a:buNone/>
            </a:pPr>
            <a:r>
              <a:rPr lang="en-US" sz="1100" b="1" dirty="0"/>
              <a:t>        super(name);</a:t>
            </a:r>
          </a:p>
          <a:p>
            <a:pPr marL="114300" indent="0">
              <a:buNone/>
            </a:pPr>
            <a:r>
              <a:rPr lang="en-US" sz="1100" b="1" dirty="0"/>
              <a:t>        System.out.println("Dog constructor with name: " + name);</a:t>
            </a:r>
          </a:p>
          <a:p>
            <a:pPr marL="114300" indent="0">
              <a:buNone/>
            </a:pPr>
            <a:r>
              <a:rPr lang="en-US" sz="1100" b="1" dirty="0"/>
              <a:t>    }</a:t>
            </a:r>
          </a:p>
          <a:p>
            <a:pPr marL="114300" indent="0">
              <a:buNone/>
            </a:pPr>
            <a:r>
              <a:rPr lang="en-US" sz="1100" b="1" dirty="0"/>
              <a:t>}</a:t>
            </a:r>
          </a:p>
          <a:p>
            <a:pPr marL="114300" indent="0">
              <a:buNone/>
            </a:pPr>
            <a:endParaRPr lang="en-US" sz="1100" b="1" dirty="0"/>
          </a:p>
          <a:p>
            <a:pPr marL="114300" indent="0">
              <a:buNone/>
            </a:pPr>
            <a:r>
              <a:rPr lang="en-US" sz="1100" b="1" dirty="0"/>
              <a:t>public class Main {</a:t>
            </a:r>
          </a:p>
          <a:p>
            <a:pPr marL="114300" indent="0">
              <a:buNone/>
            </a:pPr>
            <a:r>
              <a:rPr lang="en-US" sz="1100" b="1" dirty="0"/>
              <a:t>    public static void main(String[] args) {</a:t>
            </a:r>
          </a:p>
          <a:p>
            <a:pPr marL="114300" indent="0">
              <a:buNone/>
            </a:pPr>
            <a:r>
              <a:rPr lang="en-US" sz="1100" b="1" dirty="0"/>
              <a:t>        // Creating an object of Dog with no parameters</a:t>
            </a:r>
          </a:p>
          <a:p>
            <a:pPr marL="114300" indent="0">
              <a:buNone/>
            </a:pPr>
            <a:r>
              <a:rPr lang="en-US" sz="1100" b="1" dirty="0"/>
              <a:t>        Dog dog1 = new Dog();  // Calls Animal's no-argument constructor</a:t>
            </a:r>
          </a:p>
          <a:p>
            <a:pPr marL="114300" indent="0">
              <a:buNone/>
            </a:pPr>
            <a:r>
              <a:rPr lang="en-US" sz="1100" b="1" dirty="0"/>
              <a:t>        dog1.displayInfo();     // Output: Animal Name: Unknown Animal</a:t>
            </a:r>
          </a:p>
          <a:p>
            <a:pPr marL="114300" indent="0">
              <a:buNone/>
            </a:pPr>
            <a:endParaRPr lang="en-US" sz="1100" b="1" dirty="0"/>
          </a:p>
          <a:p>
            <a:pPr marL="114300" indent="0">
              <a:buNone/>
            </a:pPr>
            <a:r>
              <a:rPr lang="en-US" sz="1100" b="1" dirty="0"/>
              <a:t>        System.out.println();</a:t>
            </a:r>
          </a:p>
          <a:p>
            <a:pPr marL="114300" indent="0">
              <a:buNone/>
            </a:pPr>
            <a:endParaRPr lang="en-US" sz="1100" b="1" dirty="0"/>
          </a:p>
          <a:p>
            <a:pPr marL="114300" indent="0">
              <a:buNone/>
            </a:pPr>
            <a:r>
              <a:rPr lang="en-US" sz="1100" b="1" dirty="0"/>
              <a:t>        // Creating an object of Dog with a parameter</a:t>
            </a:r>
          </a:p>
          <a:p>
            <a:pPr marL="114300" indent="0">
              <a:buNone/>
            </a:pPr>
            <a:r>
              <a:rPr lang="en-US" sz="1100" b="1" dirty="0"/>
              <a:t>        Dog dog2 = new Dog("Buddy");  // Calls Animal's parameterized constructor</a:t>
            </a:r>
          </a:p>
          <a:p>
            <a:pPr marL="114300" indent="0">
              <a:buNone/>
            </a:pPr>
            <a:r>
              <a:rPr lang="en-US" sz="1100" b="1" dirty="0"/>
              <a:t>        dog2.displayInfo();           // Output: Animal Name: Buddy</a:t>
            </a:r>
          </a:p>
          <a:p>
            <a:pPr marL="114300" indent="0">
              <a:buNone/>
            </a:pPr>
            <a:r>
              <a:rPr lang="en-US" sz="1100" b="1" dirty="0"/>
              <a:t>    }</a:t>
            </a:r>
          </a:p>
          <a:p>
            <a:pPr marL="114300" indent="0">
              <a:buNone/>
            </a:pPr>
            <a:r>
              <a:rPr lang="en-US" sz="1100" b="1"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148</a:t>
            </a:fld>
            <a:endParaRPr lang="en-US"/>
          </a:p>
        </p:txBody>
      </p:sp>
    </p:spTree>
    <p:extLst>
      <p:ext uri="{BB962C8B-B14F-4D97-AF65-F5344CB8AC3E}">
        <p14:creationId xmlns:p14="http://schemas.microsoft.com/office/powerpoint/2010/main" val="362966656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3"/>
          <p:cNvSpPr txBox="1">
            <a:spLocks noGrp="1"/>
          </p:cNvSpPr>
          <p:nvPr>
            <p:ph type="title"/>
          </p:nvPr>
        </p:nvSpPr>
        <p:spPr>
          <a:xfrm>
            <a:off x="-434662" y="115910"/>
            <a:ext cx="7772400" cy="53662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4400" b="1" i="0" u="none" dirty="0" smtClean="0">
                <a:solidFill>
                  <a:schemeClr val="dk2"/>
                </a:solidFill>
                <a:latin typeface="Times New Roman"/>
                <a:ea typeface="Times New Roman"/>
                <a:cs typeface="Times New Roman"/>
                <a:sym typeface="Times New Roman"/>
              </a:rPr>
              <a:t>4. Polymorphism </a:t>
            </a:r>
            <a:r>
              <a:rPr lang="en-US" sz="4400" b="1" i="0" u="none" dirty="0">
                <a:solidFill>
                  <a:schemeClr val="dk2"/>
                </a:solidFill>
                <a:latin typeface="Times New Roman"/>
                <a:ea typeface="Times New Roman"/>
                <a:cs typeface="Times New Roman"/>
                <a:sym typeface="Times New Roman"/>
              </a:rPr>
              <a:t>in Java</a:t>
            </a:r>
            <a:br>
              <a:rPr lang="en-US" sz="4400" b="1" i="0" u="none" dirty="0">
                <a:solidFill>
                  <a:schemeClr val="dk2"/>
                </a:solidFill>
                <a:latin typeface="Times New Roman"/>
                <a:ea typeface="Times New Roman"/>
                <a:cs typeface="Times New Roman"/>
                <a:sym typeface="Times New Roman"/>
              </a:rPr>
            </a:br>
            <a:endParaRPr dirty="0"/>
          </a:p>
        </p:txBody>
      </p:sp>
      <p:sp>
        <p:nvSpPr>
          <p:cNvPr id="562" name="Google Shape;562;p83"/>
          <p:cNvSpPr txBox="1">
            <a:spLocks noGrp="1"/>
          </p:cNvSpPr>
          <p:nvPr>
            <p:ph type="body" idx="1"/>
          </p:nvPr>
        </p:nvSpPr>
        <p:spPr>
          <a:xfrm>
            <a:off x="304800" y="990600"/>
            <a:ext cx="8534400" cy="571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None/>
            </a:pPr>
            <a:r>
              <a:rPr lang="en-US" dirty="0" smtClean="0"/>
              <a:t>.</a:t>
            </a:r>
          </a:p>
          <a:p>
            <a:pPr marL="0" marR="0" lvl="0" indent="0" algn="l" rtl="0">
              <a:lnSpc>
                <a:spcPct val="100000"/>
              </a:lnSpc>
              <a:spcBef>
                <a:spcPts val="0"/>
              </a:spcBef>
              <a:spcAft>
                <a:spcPts val="0"/>
              </a:spcAft>
              <a:buClr>
                <a:schemeClr val="dk1"/>
              </a:buClr>
              <a:buSzPts val="3200"/>
              <a:buNone/>
            </a:pPr>
            <a:endParaRPr lang="en-US" dirty="0"/>
          </a:p>
          <a:p>
            <a:pPr marL="0" marR="0" lvl="0" indent="0" algn="l" rtl="0">
              <a:lnSpc>
                <a:spcPct val="100000"/>
              </a:lnSpc>
              <a:spcBef>
                <a:spcPts val="0"/>
              </a:spcBef>
              <a:spcAft>
                <a:spcPts val="0"/>
              </a:spcAft>
              <a:buClr>
                <a:schemeClr val="dk1"/>
              </a:buClr>
              <a:buSzPts val="3200"/>
              <a:buNone/>
            </a:pPr>
            <a:endParaRPr lang="en-US" dirty="0" smtClean="0"/>
          </a:p>
          <a:p>
            <a:pPr marL="0" marR="0" lvl="0" indent="0" algn="l" rtl="0">
              <a:lnSpc>
                <a:spcPct val="100000"/>
              </a:lnSpc>
              <a:spcBef>
                <a:spcPts val="0"/>
              </a:spcBef>
              <a:spcAft>
                <a:spcPts val="0"/>
              </a:spcAft>
              <a:buClr>
                <a:schemeClr val="dk1"/>
              </a:buClr>
              <a:buSzPts val="3200"/>
              <a:buNone/>
            </a:pPr>
            <a:endParaRPr lang="en-US" dirty="0"/>
          </a:p>
          <a:p>
            <a:pPr marL="0" marR="0" lvl="0" indent="0" algn="just" rtl="0">
              <a:lnSpc>
                <a:spcPct val="100000"/>
              </a:lnSpc>
              <a:spcBef>
                <a:spcPts val="0"/>
              </a:spcBef>
              <a:spcAft>
                <a:spcPts val="0"/>
              </a:spcAft>
              <a:buClr>
                <a:schemeClr val="dk1"/>
              </a:buClr>
              <a:buSzPts val="3200"/>
              <a:buNone/>
            </a:pPr>
            <a:endParaRPr lang="en-US" sz="2000" dirty="0" smtClean="0"/>
          </a:p>
          <a:p>
            <a:pPr indent="-457200" algn="just">
              <a:spcBef>
                <a:spcPts val="0"/>
              </a:spcBef>
              <a:buSzPts val="3200"/>
              <a:buFont typeface="Wingdings" panose="05000000000000000000" pitchFamily="2" charset="2"/>
              <a:buChar char="q"/>
            </a:pPr>
            <a:r>
              <a:rPr lang="en-US" sz="2400" b="1" dirty="0" smtClean="0"/>
              <a:t>Polymorphism </a:t>
            </a:r>
            <a:r>
              <a:rPr lang="en-US" sz="2400" b="1" dirty="0"/>
              <a:t>in Java </a:t>
            </a:r>
            <a:r>
              <a:rPr lang="en-US" sz="2400" dirty="0"/>
              <a:t>is a single method having multiple functions under the same name. A single-action gets executed in different ways</a:t>
            </a:r>
            <a:r>
              <a:rPr lang="en-US" sz="2400" dirty="0" smtClean="0"/>
              <a:t>.</a:t>
            </a:r>
          </a:p>
          <a:p>
            <a:pPr marL="0" indent="0" algn="just">
              <a:spcBef>
                <a:spcPts val="0"/>
              </a:spcBef>
              <a:buSzPts val="3200"/>
              <a:buNone/>
            </a:pPr>
            <a:endParaRPr lang="en-US" sz="2400" dirty="0" smtClean="0"/>
          </a:p>
          <a:p>
            <a:pPr marL="342900" algn="just">
              <a:spcBef>
                <a:spcPts val="0"/>
              </a:spcBef>
              <a:buSzPts val="3200"/>
              <a:buFont typeface="Wingdings" panose="05000000000000000000" pitchFamily="2" charset="2"/>
              <a:buChar char="q"/>
            </a:pPr>
            <a:r>
              <a:rPr lang="en-US" sz="2400" dirty="0"/>
              <a:t>Polymorphism is derived from 2 </a:t>
            </a:r>
            <a:r>
              <a:rPr lang="en-US" sz="2400" dirty="0" smtClean="0"/>
              <a:t>Greek </a:t>
            </a:r>
            <a:r>
              <a:rPr lang="en-US" sz="2400" dirty="0"/>
              <a:t>words: poly and morphs. The word “poly” means many, and “morphs” means forms. So, Polymorphism means many forms</a:t>
            </a:r>
            <a:r>
              <a:rPr lang="en-US" sz="2400" dirty="0" smtClean="0"/>
              <a:t>.</a:t>
            </a:r>
          </a:p>
          <a:p>
            <a:pPr marL="0" indent="0" algn="just">
              <a:spcBef>
                <a:spcPts val="0"/>
              </a:spcBef>
              <a:buSzPts val="3200"/>
              <a:buNone/>
            </a:pPr>
            <a:endParaRPr lang="en-US" sz="2400" b="1" dirty="0"/>
          </a:p>
          <a:p>
            <a:pPr marL="0" indent="0">
              <a:spcBef>
                <a:spcPts val="0"/>
              </a:spcBef>
              <a:buSzPts val="3200"/>
              <a:buNone/>
            </a:pPr>
            <a:endParaRPr lang="en-US" dirty="0"/>
          </a:p>
          <a:p>
            <a:pPr marL="0" indent="0">
              <a:spcBef>
                <a:spcPts val="0"/>
              </a:spcBef>
              <a:buSzPts val="3200"/>
              <a:buNone/>
            </a:pPr>
            <a:endParaRPr lang="en-US" dirty="0"/>
          </a:p>
          <a:p>
            <a:pPr marL="0" marR="0" lvl="0" indent="0" algn="l" rtl="0">
              <a:lnSpc>
                <a:spcPct val="100000"/>
              </a:lnSpc>
              <a:spcBef>
                <a:spcPts val="0"/>
              </a:spcBef>
              <a:spcAft>
                <a:spcPts val="0"/>
              </a:spcAft>
              <a:buClr>
                <a:schemeClr val="dk1"/>
              </a:buClr>
              <a:buSzPts val="3200"/>
              <a:buNone/>
            </a:pP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149</a:t>
            </a:fld>
            <a:endParaRPr lang="en-US" dirty="0"/>
          </a:p>
        </p:txBody>
      </p:sp>
      <p:pic>
        <p:nvPicPr>
          <p:cNvPr id="5" name="Picture 4"/>
          <p:cNvPicPr>
            <a:picLocks noChangeAspect="1"/>
          </p:cNvPicPr>
          <p:nvPr/>
        </p:nvPicPr>
        <p:blipFill>
          <a:blip r:embed="rId3"/>
          <a:stretch>
            <a:fillRect/>
          </a:stretch>
        </p:blipFill>
        <p:spPr>
          <a:xfrm>
            <a:off x="1058079" y="990600"/>
            <a:ext cx="3063160" cy="2178247"/>
          </a:xfrm>
          <a:prstGeom prst="rect">
            <a:avLst/>
          </a:prstGeom>
        </p:spPr>
      </p:pic>
      <p:pic>
        <p:nvPicPr>
          <p:cNvPr id="6" name="Picture 5"/>
          <p:cNvPicPr>
            <a:picLocks noChangeAspect="1"/>
          </p:cNvPicPr>
          <p:nvPr/>
        </p:nvPicPr>
        <p:blipFill>
          <a:blip r:embed="rId4"/>
          <a:stretch>
            <a:fillRect/>
          </a:stretch>
        </p:blipFill>
        <p:spPr>
          <a:xfrm>
            <a:off x="5524500" y="5562600"/>
            <a:ext cx="3314700" cy="1143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idx="1"/>
          </p:nvPr>
        </p:nvSpPr>
        <p:spPr bwMode="auto">
          <a:xfrm>
            <a:off x="685801" y="389933"/>
            <a:ext cx="806241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Java Development Kit (JDK)</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 software development kit that contains everything you need to develop and run Java programs.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JDK includes: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457200" lvl="1" indent="0" algn="just" eaLnBrk="0" fontAlgn="base" hangingPunct="0">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Java Runtime Environment (JRE)</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 set of libraries and tools necessary to run Java programs.</a:t>
            </a:r>
          </a:p>
          <a:p>
            <a:pPr marL="457200" lvl="1" indent="0" algn="just" eaLnBrk="0" fontAlgn="base" hangingPunct="0">
              <a:spcBef>
                <a:spcPct val="0"/>
              </a:spcBef>
              <a:spcAft>
                <a:spcPct val="0"/>
              </a:spcAft>
              <a:buClrTx/>
              <a:buSzTx/>
              <a:buNone/>
            </a:pPr>
            <a:endPar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indent="0" algn="just" eaLnBrk="0" fontAlgn="base" hangingPunct="0">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Java Compiler (javac)</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Converts Java source code (.java files) into bytecode (.class files), which can be executed by the Java Virtual Machine (JVM).</a:t>
            </a:r>
          </a:p>
          <a:p>
            <a:pPr marL="457200" lvl="1" indent="0" algn="just" eaLnBrk="0" fontAlgn="base" hangingPunct="0">
              <a:spcBef>
                <a:spcPct val="0"/>
              </a:spcBef>
              <a:spcAft>
                <a:spcPct val="0"/>
              </a:spcAft>
              <a:buClrTx/>
              <a:buSzTx/>
              <a:buNone/>
            </a:pPr>
            <a:endPar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lvl="1" indent="0" algn="just" eaLnBrk="0" fontAlgn="base" hangingPunct="0">
              <a:spcBef>
                <a:spcPct val="0"/>
              </a:spcBef>
              <a:spcAft>
                <a:spcPct val="0"/>
              </a:spcAft>
              <a:buClrTx/>
              <a:buSzTx/>
              <a:buFontTx/>
              <a:buChar char="•"/>
            </a:pP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Java Virtual Machine (JVM)</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Executes the bytecode on the platform you're using. The JVM is part of the JRE.</a:t>
            </a:r>
          </a:p>
          <a:p>
            <a:pPr marL="457200" lvl="1" indent="0" algn="just" eaLnBrk="0" fontAlgn="base" hangingPunct="0">
              <a:spcBef>
                <a:spcPct val="0"/>
              </a:spcBef>
              <a:spcAft>
                <a:spcPct val="0"/>
              </a:spcAft>
              <a:buClrTx/>
              <a:buSzTx/>
              <a:buNone/>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457200" lvl="1" indent="0" algn="just" eaLnBrk="0" fontAlgn="base" hangingPunct="0">
              <a:spcBef>
                <a:spcPct val="0"/>
              </a:spcBef>
              <a:spcAft>
                <a:spcPct val="0"/>
              </a:spcAft>
              <a:buClrTx/>
              <a:buSzTx/>
              <a:buFontTx/>
              <a:buNone/>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run Java, you need at least the </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JRE</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(which comes bundled with the JDK), but if you want to develop Java programs, you will need the </a:t>
            </a:r>
            <a:r>
              <a:rPr kumimoji="0" lang="en-US" altLang="en-US" sz="20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full JDK</a:t>
            </a: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8484761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56475"/>
          </a:xfrm>
        </p:spPr>
        <p:txBody>
          <a:bodyPr/>
          <a:lstStyle/>
          <a:p>
            <a:r>
              <a:rPr lang="en-US" b="1" dirty="0" smtClean="0"/>
              <a:t/>
            </a:r>
            <a:br>
              <a:rPr lang="en-US" b="1" dirty="0" smtClean="0"/>
            </a:br>
            <a:r>
              <a:rPr lang="en-US" b="1" dirty="0" smtClean="0"/>
              <a:t>Benefits </a:t>
            </a:r>
            <a:r>
              <a:rPr lang="en-US" b="1" dirty="0"/>
              <a:t>of Polymorphism</a:t>
            </a:r>
            <a:br>
              <a:rPr lang="en-US" b="1" dirty="0"/>
            </a:br>
            <a:endParaRPr lang="en-US" dirty="0"/>
          </a:p>
        </p:txBody>
      </p:sp>
      <p:sp>
        <p:nvSpPr>
          <p:cNvPr id="3" name="Text Placeholder 2"/>
          <p:cNvSpPr>
            <a:spLocks noGrp="1"/>
          </p:cNvSpPr>
          <p:nvPr>
            <p:ph type="body" idx="1"/>
          </p:nvPr>
        </p:nvSpPr>
        <p:spPr>
          <a:xfrm>
            <a:off x="557011" y="1208466"/>
            <a:ext cx="7772400" cy="5497134"/>
          </a:xfrm>
        </p:spPr>
        <p:txBody>
          <a:bodyPr/>
          <a:lstStyle/>
          <a:p>
            <a:pPr algn="just">
              <a:buFont typeface="Wingdings" panose="05000000000000000000" pitchFamily="2" charset="2"/>
              <a:buChar char="q"/>
            </a:pPr>
            <a:r>
              <a:rPr lang="en-US" sz="2400" b="1" dirty="0" smtClean="0"/>
              <a:t>Code </a:t>
            </a:r>
            <a:r>
              <a:rPr lang="en-US" sz="2400" b="1" dirty="0"/>
              <a:t>Reusability</a:t>
            </a:r>
            <a:r>
              <a:rPr lang="en-US" sz="2400" dirty="0"/>
              <a:t>: Polymorphism allows you to reuse code across different classes and objects. You can call the same method on objects of different types and expect it to work according to the object type</a:t>
            </a:r>
            <a:r>
              <a:rPr lang="en-US" sz="2400" dirty="0" smtClean="0"/>
              <a:t>.</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b="1" dirty="0"/>
              <a:t>Flexibility</a:t>
            </a:r>
            <a:r>
              <a:rPr lang="en-US" sz="2400" dirty="0"/>
              <a:t>: It allows for more flexible and extensible code. You can extend the functionality of existing classes without changing their code</a:t>
            </a:r>
            <a:r>
              <a:rPr lang="en-US" sz="2400" dirty="0" smtClean="0"/>
              <a:t>.</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b="1" dirty="0"/>
              <a:t>Maintainability</a:t>
            </a:r>
            <a:r>
              <a:rPr lang="en-US" sz="2400" dirty="0"/>
              <a:t>: By using polymorphism, code is often more modular and easier to maintain. It reduces the need to write multiple methods for similar actions, thus simplifying the code.</a:t>
            </a:r>
          </a:p>
          <a:p>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150</a:t>
            </a:fld>
            <a:endParaRPr lang="en-US"/>
          </a:p>
        </p:txBody>
      </p:sp>
    </p:spTree>
    <p:extLst>
      <p:ext uri="{BB962C8B-B14F-4D97-AF65-F5344CB8AC3E}">
        <p14:creationId xmlns:p14="http://schemas.microsoft.com/office/powerpoint/2010/main" val="34620870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1316"/>
            <a:ext cx="7772400" cy="792202"/>
          </a:xfrm>
        </p:spPr>
        <p:txBody>
          <a:bodyPr/>
          <a:lstStyle/>
          <a:p>
            <a:r>
              <a:rPr lang="en-US" sz="2400" dirty="0" smtClean="0"/>
              <a:t/>
            </a:r>
            <a:br>
              <a:rPr lang="en-US" sz="2400" dirty="0" smtClean="0"/>
            </a:br>
            <a:r>
              <a:rPr lang="en-US" sz="2400" dirty="0"/>
              <a:t/>
            </a:r>
            <a:br>
              <a:rPr lang="en-US" sz="2400" dirty="0"/>
            </a:br>
            <a:r>
              <a:rPr lang="en-US" sz="2400" b="1" dirty="0" smtClean="0"/>
              <a:t>TYPES OF POLYMORPHISM: </a:t>
            </a:r>
            <a:r>
              <a:rPr lang="en-US" sz="2400" b="1" dirty="0" smtClean="0">
                <a:solidFill>
                  <a:srgbClr val="FF0000"/>
                </a:solidFill>
              </a:rPr>
              <a:t>In </a:t>
            </a:r>
            <a:r>
              <a:rPr lang="en-US" sz="2400" b="1" dirty="0">
                <a:solidFill>
                  <a:srgbClr val="FF0000"/>
                </a:solidFill>
              </a:rPr>
              <a:t>Java, polymorphism is of two types:</a:t>
            </a:r>
            <a:r>
              <a:rPr lang="en-US" b="1" dirty="0">
                <a:solidFill>
                  <a:srgbClr val="FF0000"/>
                </a:solidFill>
              </a:rPr>
              <a:t/>
            </a:r>
            <a:br>
              <a:rPr lang="en-US" b="1" dirty="0">
                <a:solidFill>
                  <a:srgbClr val="FF0000"/>
                </a:solidFill>
              </a:rPr>
            </a:br>
            <a:r>
              <a:rPr lang="en-US" dirty="0" smtClean="0"/>
              <a:t> </a:t>
            </a:r>
            <a:endParaRPr lang="en-US" dirty="0"/>
          </a:p>
        </p:txBody>
      </p:sp>
      <p:pic>
        <p:nvPicPr>
          <p:cNvPr id="5" name="Picture 4"/>
          <p:cNvPicPr>
            <a:picLocks noChangeAspect="1"/>
          </p:cNvPicPr>
          <p:nvPr/>
        </p:nvPicPr>
        <p:blipFill>
          <a:blip r:embed="rId2"/>
          <a:stretch>
            <a:fillRect/>
          </a:stretch>
        </p:blipFill>
        <p:spPr>
          <a:xfrm>
            <a:off x="503207" y="1196595"/>
            <a:ext cx="7352905" cy="3270396"/>
          </a:xfrm>
          <a:prstGeom prst="rect">
            <a:avLst/>
          </a:prstGeom>
        </p:spPr>
      </p:pic>
      <p:pic>
        <p:nvPicPr>
          <p:cNvPr id="7" name="Picture 6"/>
          <p:cNvPicPr>
            <a:picLocks noChangeAspect="1"/>
          </p:cNvPicPr>
          <p:nvPr/>
        </p:nvPicPr>
        <p:blipFill>
          <a:blip r:embed="rId3"/>
          <a:stretch>
            <a:fillRect/>
          </a:stretch>
        </p:blipFill>
        <p:spPr>
          <a:xfrm>
            <a:off x="402331" y="5113299"/>
            <a:ext cx="6594519" cy="962024"/>
          </a:xfrm>
          <a:prstGeom prst="rect">
            <a:avLst/>
          </a:prstGeom>
        </p:spPr>
      </p:pic>
      <p:sp>
        <p:nvSpPr>
          <p:cNvPr id="3" name="Text Placeholder 2"/>
          <p:cNvSpPr>
            <a:spLocks noGrp="1"/>
          </p:cNvSpPr>
          <p:nvPr>
            <p:ph type="body" idx="1"/>
          </p:nvPr>
        </p:nvSpPr>
        <p:spPr>
          <a:xfrm>
            <a:off x="270456" y="1135486"/>
            <a:ext cx="8654603" cy="5381223"/>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151</a:t>
            </a:fld>
            <a:endParaRPr lang="en-US"/>
          </a:p>
        </p:txBody>
      </p:sp>
    </p:spTree>
    <p:extLst>
      <p:ext uri="{BB962C8B-B14F-4D97-AF65-F5344CB8AC3E}">
        <p14:creationId xmlns:p14="http://schemas.microsoft.com/office/powerpoint/2010/main" val="332136598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pic>
        <p:nvPicPr>
          <p:cNvPr id="5" name="Picture 4"/>
          <p:cNvPicPr>
            <a:picLocks noChangeAspect="1"/>
          </p:cNvPicPr>
          <p:nvPr/>
        </p:nvPicPr>
        <p:blipFill>
          <a:blip r:embed="rId2"/>
          <a:stretch>
            <a:fillRect/>
          </a:stretch>
        </p:blipFill>
        <p:spPr>
          <a:xfrm>
            <a:off x="1032188" y="143680"/>
            <a:ext cx="6218617" cy="3170475"/>
          </a:xfrm>
          <a:prstGeom prst="rect">
            <a:avLst/>
          </a:prstGeom>
        </p:spPr>
      </p:pic>
      <p:pic>
        <p:nvPicPr>
          <p:cNvPr id="6" name="Picture 5"/>
          <p:cNvPicPr>
            <a:picLocks noChangeAspect="1"/>
          </p:cNvPicPr>
          <p:nvPr/>
        </p:nvPicPr>
        <p:blipFill>
          <a:blip r:embed="rId3"/>
          <a:stretch>
            <a:fillRect/>
          </a:stretch>
        </p:blipFill>
        <p:spPr>
          <a:xfrm>
            <a:off x="610484" y="3337837"/>
            <a:ext cx="7062024" cy="3254070"/>
          </a:xfrm>
          <a:prstGeom prst="rect">
            <a:avLst/>
          </a:prstGeom>
        </p:spPr>
      </p:pic>
      <p:sp>
        <p:nvSpPr>
          <p:cNvPr id="3" name="Text Placeholder 2"/>
          <p:cNvSpPr>
            <a:spLocks noGrp="1"/>
          </p:cNvSpPr>
          <p:nvPr>
            <p:ph type="body" idx="1"/>
          </p:nvPr>
        </p:nvSpPr>
        <p:spPr>
          <a:xfrm>
            <a:off x="144887" y="2743200"/>
            <a:ext cx="7772400" cy="4114800"/>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152</a:t>
            </a:fld>
            <a:endParaRPr lang="en-US"/>
          </a:p>
        </p:txBody>
      </p:sp>
      <p:pic>
        <p:nvPicPr>
          <p:cNvPr id="7" name="Picture 6"/>
          <p:cNvPicPr>
            <a:picLocks noChangeAspect="1"/>
          </p:cNvPicPr>
          <p:nvPr/>
        </p:nvPicPr>
        <p:blipFill>
          <a:blip r:embed="rId2"/>
          <a:stretch>
            <a:fillRect/>
          </a:stretch>
        </p:blipFill>
        <p:spPr>
          <a:xfrm>
            <a:off x="999211" y="167362"/>
            <a:ext cx="6218617" cy="3170475"/>
          </a:xfrm>
          <a:prstGeom prst="rect">
            <a:avLst/>
          </a:prstGeom>
        </p:spPr>
      </p:pic>
    </p:spTree>
    <p:extLst>
      <p:ext uri="{BB962C8B-B14F-4D97-AF65-F5344CB8AC3E}">
        <p14:creationId xmlns:p14="http://schemas.microsoft.com/office/powerpoint/2010/main" val="273494729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0355"/>
            <a:ext cx="7772400" cy="652530"/>
          </a:xfrm>
        </p:spPr>
        <p:txBody>
          <a:bodyPr/>
          <a:lstStyle/>
          <a:p>
            <a:r>
              <a:rPr lang="en-US" sz="3200" b="1" dirty="0" smtClean="0"/>
              <a:t>Java polymorphism: Real-life example</a:t>
            </a:r>
            <a:endParaRPr lang="en-US" sz="3200" dirty="0"/>
          </a:p>
        </p:txBody>
      </p:sp>
      <p:sp>
        <p:nvSpPr>
          <p:cNvPr id="3" name="Text Placeholder 2"/>
          <p:cNvSpPr>
            <a:spLocks noGrp="1"/>
          </p:cNvSpPr>
          <p:nvPr>
            <p:ph type="body" idx="1"/>
          </p:nvPr>
        </p:nvSpPr>
        <p:spPr>
          <a:xfrm>
            <a:off x="685800" y="1002406"/>
            <a:ext cx="8071834" cy="5703194"/>
          </a:xfrm>
        </p:spPr>
        <p:txBody>
          <a:bodyPr/>
          <a:lstStyle/>
          <a:p>
            <a:pPr algn="just">
              <a:buFont typeface="Wingdings" panose="05000000000000000000" pitchFamily="2" charset="2"/>
              <a:buChar char="q"/>
            </a:pPr>
            <a:r>
              <a:rPr lang="en-US" sz="2400" dirty="0" smtClean="0"/>
              <a:t>You </a:t>
            </a:r>
            <a:r>
              <a:rPr lang="en-US" sz="2400" dirty="0"/>
              <a:t>have a smartphone, and you can communicate with your friend. The communication mode you choose could be anything. You can do a call, a text message, mail, etc. So, there is a common goal which is communication, but their approach is different. Therefore, It is called </a:t>
            </a:r>
            <a:r>
              <a:rPr lang="en-US" sz="2400" b="1" dirty="0"/>
              <a:t>Polymorphism.</a:t>
            </a: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153</a:t>
            </a:fld>
            <a:endParaRPr lang="en-US"/>
          </a:p>
        </p:txBody>
      </p:sp>
      <p:pic>
        <p:nvPicPr>
          <p:cNvPr id="5" name="Picture 4"/>
          <p:cNvPicPr>
            <a:picLocks noChangeAspect="1"/>
          </p:cNvPicPr>
          <p:nvPr/>
        </p:nvPicPr>
        <p:blipFill>
          <a:blip r:embed="rId2"/>
          <a:stretch>
            <a:fillRect/>
          </a:stretch>
        </p:blipFill>
        <p:spPr>
          <a:xfrm>
            <a:off x="1214569" y="3161562"/>
            <a:ext cx="6461958" cy="2947317"/>
          </a:xfrm>
          <a:prstGeom prst="rect">
            <a:avLst/>
          </a:prstGeom>
        </p:spPr>
      </p:pic>
    </p:spTree>
    <p:extLst>
      <p:ext uri="{BB962C8B-B14F-4D97-AF65-F5344CB8AC3E}">
        <p14:creationId xmlns:p14="http://schemas.microsoft.com/office/powerpoint/2010/main" val="51957457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1143000"/>
          </a:xfrm>
        </p:spPr>
        <p:txBody>
          <a:bodyPr/>
          <a:lstStyle/>
          <a:p>
            <a:r>
              <a:rPr lang="en-US" sz="2800" b="1" dirty="0"/>
              <a:t>1. Compile-time Polymorphism (Static Polymorphism)</a:t>
            </a:r>
          </a:p>
        </p:txBody>
      </p:sp>
      <p:sp>
        <p:nvSpPr>
          <p:cNvPr id="3" name="Text Placeholder 2"/>
          <p:cNvSpPr>
            <a:spLocks noGrp="1"/>
          </p:cNvSpPr>
          <p:nvPr>
            <p:ph type="body" idx="1"/>
          </p:nvPr>
        </p:nvSpPr>
        <p:spPr>
          <a:xfrm>
            <a:off x="685800" y="1333500"/>
            <a:ext cx="8187744" cy="5372100"/>
          </a:xfrm>
        </p:spPr>
        <p:txBody>
          <a:bodyPr/>
          <a:lstStyle/>
          <a:p>
            <a:pPr algn="just">
              <a:buFont typeface="Wingdings" panose="05000000000000000000" pitchFamily="2" charset="2"/>
              <a:buChar char="q"/>
            </a:pPr>
            <a:r>
              <a:rPr lang="en-US" sz="2400" b="1" dirty="0"/>
              <a:t>Static polymorphism</a:t>
            </a:r>
            <a:r>
              <a:rPr lang="en-US" sz="2400" dirty="0"/>
              <a:t> resolve as a compile-time. Also, this Static Polymorphism can </a:t>
            </a:r>
            <a:r>
              <a:rPr lang="en-US" sz="2400" dirty="0" smtClean="0"/>
              <a:t>achieve </a:t>
            </a:r>
            <a:r>
              <a:rPr lang="en-US" sz="2400" dirty="0"/>
              <a:t>by </a:t>
            </a:r>
            <a:r>
              <a:rPr lang="en-US" sz="2400" b="1" dirty="0">
                <a:hlinkClick r:id="rId2"/>
              </a:rPr>
              <a:t>method </a:t>
            </a:r>
            <a:r>
              <a:rPr lang="en-US" sz="2400" b="1" dirty="0" smtClean="0">
                <a:hlinkClick r:id="rId2"/>
              </a:rPr>
              <a:t>overloading</a:t>
            </a:r>
            <a:r>
              <a:rPr lang="en-US" sz="2400" dirty="0"/>
              <a:t>. </a:t>
            </a:r>
            <a:endParaRPr lang="en-US" sz="2400" dirty="0" smtClean="0"/>
          </a:p>
          <a:p>
            <a:pPr marL="114300" indent="0" algn="just">
              <a:buNone/>
            </a:pPr>
            <a:endParaRPr lang="en-US" sz="2400" dirty="0" smtClean="0"/>
          </a:p>
          <a:p>
            <a:pPr algn="just">
              <a:buFont typeface="Wingdings" panose="05000000000000000000" pitchFamily="2" charset="2"/>
              <a:buChar char="q"/>
            </a:pPr>
            <a:r>
              <a:rPr lang="en-US" sz="2400" dirty="0" smtClean="0"/>
              <a:t>The </a:t>
            </a:r>
            <a:r>
              <a:rPr lang="en-US" sz="2400" dirty="0"/>
              <a:t>most common example of compile-time polymorphism is </a:t>
            </a:r>
            <a:r>
              <a:rPr lang="en-US" sz="2400" b="1" dirty="0" smtClean="0"/>
              <a:t>method </a:t>
            </a:r>
            <a:r>
              <a:rPr lang="en-US" sz="2400" b="1" dirty="0"/>
              <a:t>overloading</a:t>
            </a:r>
            <a:r>
              <a:rPr lang="en-US" sz="2400" dirty="0"/>
              <a:t> and </a:t>
            </a:r>
            <a:r>
              <a:rPr lang="en-US" sz="2400" b="1" dirty="0"/>
              <a:t>operator overloading</a:t>
            </a:r>
            <a:r>
              <a:rPr lang="en-US" sz="2400" dirty="0"/>
              <a:t>.</a:t>
            </a:r>
            <a:r>
              <a:rPr lang="en-US" sz="2400" dirty="0" smtClean="0"/>
              <a:t> </a:t>
            </a:r>
          </a:p>
          <a:p>
            <a:pPr marL="114300" indent="0" algn="just">
              <a:buNone/>
            </a:pPr>
            <a:endParaRPr lang="en-US" sz="2400" dirty="0" smtClean="0"/>
          </a:p>
          <a:p>
            <a:pPr algn="just">
              <a:buFont typeface="Wingdings" panose="05000000000000000000" pitchFamily="2" charset="2"/>
              <a:buChar char="q"/>
            </a:pPr>
            <a:r>
              <a:rPr lang="en-US" sz="2400" b="1" dirty="0" smtClean="0"/>
              <a:t>Method </a:t>
            </a:r>
            <a:r>
              <a:rPr lang="en-US" sz="2400" b="1" dirty="0"/>
              <a:t>Overloading</a:t>
            </a:r>
            <a:r>
              <a:rPr lang="en-US" sz="2400" dirty="0"/>
              <a:t>: In method overloading, multiple methods have the same name but different parameters (either in type, number, or both). The method is chosen based on the arguments passed during the method call.</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spTree>
    <p:extLst>
      <p:ext uri="{BB962C8B-B14F-4D97-AF65-F5344CB8AC3E}">
        <p14:creationId xmlns:p14="http://schemas.microsoft.com/office/powerpoint/2010/main" val="13031646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
            <a:ext cx="7772400" cy="646627"/>
          </a:xfrm>
        </p:spPr>
        <p:txBody>
          <a:bodyPr/>
          <a:lstStyle/>
          <a:p>
            <a:r>
              <a:rPr lang="en-US" sz="2800" b="1" dirty="0" smtClean="0"/>
              <a:t>Example1 </a:t>
            </a:r>
            <a:r>
              <a:rPr lang="en-US" sz="2800" b="1" dirty="0"/>
              <a:t>of Method Overloading in Java:</a:t>
            </a:r>
          </a:p>
        </p:txBody>
      </p:sp>
      <p:sp>
        <p:nvSpPr>
          <p:cNvPr id="3" name="Text Placeholder 2"/>
          <p:cNvSpPr>
            <a:spLocks noGrp="1"/>
          </p:cNvSpPr>
          <p:nvPr>
            <p:ph type="body" idx="1"/>
          </p:nvPr>
        </p:nvSpPr>
        <p:spPr>
          <a:xfrm>
            <a:off x="788831" y="608527"/>
            <a:ext cx="8226380" cy="6397580"/>
          </a:xfrm>
        </p:spPr>
        <p:txBody>
          <a:bodyPr/>
          <a:lstStyle/>
          <a:p>
            <a:pPr marL="114300" indent="0">
              <a:buNone/>
            </a:pPr>
            <a:r>
              <a:rPr lang="en-US" sz="1800" dirty="0"/>
              <a:t>class Calculator {</a:t>
            </a:r>
          </a:p>
          <a:p>
            <a:pPr marL="114300" indent="0">
              <a:buNone/>
            </a:pPr>
            <a:r>
              <a:rPr lang="en-US" sz="1800" dirty="0"/>
              <a:t>    // Method to add two integers</a:t>
            </a:r>
          </a:p>
          <a:p>
            <a:pPr marL="114300" indent="0">
              <a:buNone/>
            </a:pPr>
            <a:r>
              <a:rPr lang="en-US" sz="1800" dirty="0"/>
              <a:t>    public int add(int a, int b) {</a:t>
            </a:r>
          </a:p>
          <a:p>
            <a:pPr marL="114300" indent="0">
              <a:buNone/>
            </a:pPr>
            <a:r>
              <a:rPr lang="en-US" sz="1800" dirty="0"/>
              <a:t>        return a + b;</a:t>
            </a:r>
          </a:p>
          <a:p>
            <a:pPr marL="114300" indent="0">
              <a:buNone/>
            </a:pPr>
            <a:r>
              <a:rPr lang="en-US" sz="1800" dirty="0"/>
              <a:t>    }</a:t>
            </a:r>
          </a:p>
          <a:p>
            <a:pPr marL="114300" indent="0">
              <a:buNone/>
            </a:pPr>
            <a:endParaRPr lang="en-US" sz="1800" dirty="0"/>
          </a:p>
          <a:p>
            <a:pPr marL="114300" indent="0">
              <a:buNone/>
            </a:pPr>
            <a:r>
              <a:rPr lang="en-US" sz="1800" dirty="0"/>
              <a:t>    // Overloaded method to add three integers</a:t>
            </a:r>
          </a:p>
          <a:p>
            <a:pPr marL="114300" indent="0">
              <a:buNone/>
            </a:pPr>
            <a:r>
              <a:rPr lang="en-US" sz="1800" dirty="0"/>
              <a:t>    public int add(int a, int b, int c) {</a:t>
            </a:r>
          </a:p>
          <a:p>
            <a:pPr marL="114300" indent="0">
              <a:buNone/>
            </a:pPr>
            <a:r>
              <a:rPr lang="en-US" sz="1800" dirty="0"/>
              <a:t>        return a + b + c;</a:t>
            </a:r>
          </a:p>
          <a:p>
            <a:pPr marL="114300" indent="0">
              <a:buNone/>
            </a:pPr>
            <a:r>
              <a:rPr lang="en-US" sz="1800" dirty="0"/>
              <a:t>    }</a:t>
            </a:r>
          </a:p>
          <a:p>
            <a:pPr marL="114300" indent="0">
              <a:buNone/>
            </a:pPr>
            <a:r>
              <a:rPr lang="en-US" sz="1800" dirty="0"/>
              <a:t>}</a:t>
            </a:r>
          </a:p>
          <a:p>
            <a:pPr marL="114300" indent="0">
              <a:buNone/>
            </a:pPr>
            <a:endParaRPr lang="en-US" sz="1800" dirty="0" smtClean="0"/>
          </a:p>
          <a:p>
            <a:pPr marL="114300" indent="0">
              <a:buNone/>
            </a:pPr>
            <a:r>
              <a:rPr lang="en-US" sz="1800" dirty="0" smtClean="0"/>
              <a:t>public </a:t>
            </a:r>
            <a:r>
              <a:rPr lang="en-US" sz="1800" dirty="0"/>
              <a:t>class Main {</a:t>
            </a:r>
          </a:p>
          <a:p>
            <a:pPr marL="114300" indent="0">
              <a:buNone/>
            </a:pPr>
            <a:r>
              <a:rPr lang="en-US" sz="1800" dirty="0"/>
              <a:t>    public static void main(String[] args) {</a:t>
            </a:r>
          </a:p>
          <a:p>
            <a:pPr marL="114300" indent="0">
              <a:buNone/>
            </a:pPr>
            <a:r>
              <a:rPr lang="en-US" sz="1800" dirty="0"/>
              <a:t>        Calculator </a:t>
            </a:r>
            <a:r>
              <a:rPr lang="en-US" sz="1800" dirty="0" err="1"/>
              <a:t>calc</a:t>
            </a:r>
            <a:r>
              <a:rPr lang="en-US" sz="1800" dirty="0"/>
              <a:t> = new Calculator();</a:t>
            </a:r>
          </a:p>
          <a:p>
            <a:pPr marL="114300" indent="0">
              <a:buNone/>
            </a:pPr>
            <a:r>
              <a:rPr lang="en-US" sz="1800" dirty="0"/>
              <a:t>        System.out.println(</a:t>
            </a:r>
            <a:r>
              <a:rPr lang="en-US" sz="1800" dirty="0" err="1"/>
              <a:t>calc.add</a:t>
            </a:r>
            <a:r>
              <a:rPr lang="en-US" sz="1800" dirty="0"/>
              <a:t>(5, 10));    // Calls the add(int, int) method</a:t>
            </a:r>
          </a:p>
          <a:p>
            <a:pPr marL="114300" indent="0">
              <a:buNone/>
            </a:pPr>
            <a:r>
              <a:rPr lang="en-US" sz="1800" dirty="0"/>
              <a:t>        System.out.println(</a:t>
            </a:r>
            <a:r>
              <a:rPr lang="en-US" sz="1800" dirty="0" err="1"/>
              <a:t>calc.add</a:t>
            </a:r>
            <a:r>
              <a:rPr lang="en-US" sz="1800" dirty="0"/>
              <a:t>(5, 10, 15)); // Calls the add(int, int, int) method</a:t>
            </a:r>
          </a:p>
          <a:p>
            <a:pPr marL="114300" indent="0">
              <a:buNone/>
            </a:pPr>
            <a:r>
              <a:rPr lang="en-US" sz="1800" dirty="0"/>
              <a:t>    }</a:t>
            </a:r>
          </a:p>
          <a:p>
            <a:pPr marL="114300" indent="0">
              <a:buNone/>
            </a:pPr>
            <a:r>
              <a:rPr lang="en-US" sz="1800" dirty="0"/>
              <a:t>}</a:t>
            </a:r>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p:spTree>
    <p:extLst>
      <p:ext uri="{BB962C8B-B14F-4D97-AF65-F5344CB8AC3E}">
        <p14:creationId xmlns:p14="http://schemas.microsoft.com/office/powerpoint/2010/main" val="156070965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758"/>
            <a:ext cx="7772400" cy="529644"/>
          </a:xfrm>
        </p:spPr>
        <p:txBody>
          <a:bodyPr/>
          <a:lstStyle/>
          <a:p>
            <a:r>
              <a:rPr lang="en-US" sz="3200" b="1" dirty="0"/>
              <a:t>E</a:t>
            </a:r>
            <a:r>
              <a:rPr lang="en-US" sz="3200" b="1" dirty="0" smtClean="0"/>
              <a:t>xample2</a:t>
            </a:r>
            <a:endParaRPr lang="en-US" sz="3200" b="1" dirty="0"/>
          </a:p>
        </p:txBody>
      </p:sp>
      <p:pic>
        <p:nvPicPr>
          <p:cNvPr id="6" name="Picture 5"/>
          <p:cNvPicPr>
            <a:picLocks noChangeAspect="1"/>
          </p:cNvPicPr>
          <p:nvPr/>
        </p:nvPicPr>
        <p:blipFill>
          <a:blip r:embed="rId2"/>
          <a:stretch>
            <a:fillRect/>
          </a:stretch>
        </p:blipFill>
        <p:spPr>
          <a:xfrm>
            <a:off x="1142597" y="643943"/>
            <a:ext cx="7167898" cy="6061657"/>
          </a:xfrm>
          <a:prstGeom prst="rect">
            <a:avLst/>
          </a:prstGeom>
        </p:spPr>
      </p:pic>
      <p:sp>
        <p:nvSpPr>
          <p:cNvPr id="3" name="Text Placeholder 2"/>
          <p:cNvSpPr>
            <a:spLocks noGrp="1"/>
          </p:cNvSpPr>
          <p:nvPr>
            <p:ph type="body" idx="1"/>
          </p:nvPr>
        </p:nvSpPr>
        <p:spPr>
          <a:xfrm>
            <a:off x="840346" y="796343"/>
            <a:ext cx="7772400" cy="4114800"/>
          </a:xfrm>
        </p:spPr>
        <p:txBody>
          <a:bodyPr/>
          <a:lstStyle/>
          <a:p>
            <a:pPr marL="114300" indent="0">
              <a:buNone/>
            </a:pPr>
            <a:r>
              <a:rPr lang="en-US" sz="2000" dirty="0" smtClean="0"/>
              <a:t>.</a:t>
            </a:r>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p:spTree>
    <p:extLst>
      <p:ext uri="{BB962C8B-B14F-4D97-AF65-F5344CB8AC3E}">
        <p14:creationId xmlns:p14="http://schemas.microsoft.com/office/powerpoint/2010/main" val="373210610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5961"/>
            <a:ext cx="7772400" cy="510862"/>
          </a:xfrm>
        </p:spPr>
        <p:txBody>
          <a:bodyPr/>
          <a:lstStyle/>
          <a:p>
            <a:r>
              <a:rPr lang="en-US" sz="2400" b="1" dirty="0"/>
              <a:t>2. Run-time Polymorphism (Dynamic Polymorphism)</a:t>
            </a:r>
          </a:p>
        </p:txBody>
      </p:sp>
      <p:sp>
        <p:nvSpPr>
          <p:cNvPr id="3" name="Text Placeholder 2"/>
          <p:cNvSpPr>
            <a:spLocks noGrp="1"/>
          </p:cNvSpPr>
          <p:nvPr>
            <p:ph type="body" idx="1"/>
          </p:nvPr>
        </p:nvSpPr>
        <p:spPr>
          <a:xfrm>
            <a:off x="582768" y="757706"/>
            <a:ext cx="8355169" cy="6100293"/>
          </a:xfrm>
        </p:spPr>
        <p:txBody>
          <a:bodyPr/>
          <a:lstStyle/>
          <a:p>
            <a:pPr algn="just">
              <a:buFont typeface="Wingdings" panose="05000000000000000000" pitchFamily="2" charset="2"/>
              <a:buChar char="q"/>
            </a:pPr>
            <a:r>
              <a:rPr lang="en-US" sz="2400" dirty="0"/>
              <a:t>It’s a process resolved at runtime. Dynamic Polymorphism can achieve by </a:t>
            </a:r>
            <a:r>
              <a:rPr lang="en-US" sz="2400" b="1" dirty="0">
                <a:hlinkClick r:id="rId2"/>
              </a:rPr>
              <a:t>method overriding</a:t>
            </a:r>
            <a:r>
              <a:rPr lang="en-US" sz="2400" dirty="0" smtClean="0"/>
              <a:t>.</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b="1" dirty="0"/>
              <a:t>Method Overriding</a:t>
            </a:r>
            <a:r>
              <a:rPr lang="en-US" sz="2400" dirty="0"/>
              <a:t>: In method overriding, a subclass provides its own version of a method that is already defined in its superclass. The method in the subclass has the same signature (name, return type, and parameters) as the method in the superclass.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spTree>
    <p:extLst>
      <p:ext uri="{BB962C8B-B14F-4D97-AF65-F5344CB8AC3E}">
        <p14:creationId xmlns:p14="http://schemas.microsoft.com/office/powerpoint/2010/main" val="5654784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4597"/>
            <a:ext cx="7772400" cy="407831"/>
          </a:xfrm>
        </p:spPr>
        <p:txBody>
          <a:bodyPr/>
          <a:lstStyle/>
          <a:p>
            <a:r>
              <a:rPr lang="en-US" sz="3200" b="1" dirty="0"/>
              <a:t>Example of Method Overriding in </a:t>
            </a:r>
            <a:r>
              <a:rPr lang="en-US" sz="3200" b="1" dirty="0" smtClean="0"/>
              <a:t>Java</a:t>
            </a:r>
            <a:endParaRPr lang="en-US" sz="3200" b="1" dirty="0"/>
          </a:p>
        </p:txBody>
      </p:sp>
      <p:pic>
        <p:nvPicPr>
          <p:cNvPr id="5" name="Picture 4"/>
          <p:cNvPicPr>
            <a:picLocks noChangeAspect="1"/>
          </p:cNvPicPr>
          <p:nvPr/>
        </p:nvPicPr>
        <p:blipFill>
          <a:blip r:embed="rId2"/>
          <a:stretch>
            <a:fillRect/>
          </a:stretch>
        </p:blipFill>
        <p:spPr>
          <a:xfrm>
            <a:off x="1275006" y="757705"/>
            <a:ext cx="5009883" cy="5871798"/>
          </a:xfrm>
          <a:prstGeom prst="rect">
            <a:avLst/>
          </a:prstGeom>
        </p:spPr>
      </p:pic>
      <p:sp>
        <p:nvSpPr>
          <p:cNvPr id="3" name="Text Placeholder 2"/>
          <p:cNvSpPr>
            <a:spLocks noGrp="1"/>
          </p:cNvSpPr>
          <p:nvPr>
            <p:ph type="body" idx="1"/>
          </p:nvPr>
        </p:nvSpPr>
        <p:spPr>
          <a:xfrm>
            <a:off x="685799" y="757706"/>
            <a:ext cx="8265017" cy="5947893"/>
          </a:xfrm>
        </p:spPr>
        <p:txBody>
          <a:bodyPr/>
          <a:lstStyle/>
          <a:p>
            <a:pPr marL="114300" indent="0">
              <a:buNone/>
            </a:pPr>
            <a:r>
              <a:rPr lang="en-US" sz="1800" dirty="0" smtClean="0"/>
              <a:t>.</a:t>
            </a: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spTree>
    <p:extLst>
      <p:ext uri="{BB962C8B-B14F-4D97-AF65-F5344CB8AC3E}">
        <p14:creationId xmlns:p14="http://schemas.microsoft.com/office/powerpoint/2010/main" val="94351937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499" y="151863"/>
            <a:ext cx="7772400" cy="543596"/>
          </a:xfrm>
        </p:spPr>
        <p:txBody>
          <a:bodyPr/>
          <a:lstStyle/>
          <a:p>
            <a:r>
              <a:rPr lang="en-US" dirty="0" smtClean="0"/>
              <a:t>Cont’d </a:t>
            </a:r>
            <a:endParaRPr lang="en-US" dirty="0"/>
          </a:p>
        </p:txBody>
      </p:sp>
      <p:pic>
        <p:nvPicPr>
          <p:cNvPr id="5" name="Picture 4"/>
          <p:cNvPicPr>
            <a:picLocks noChangeAspect="1"/>
          </p:cNvPicPr>
          <p:nvPr/>
        </p:nvPicPr>
        <p:blipFill>
          <a:blip r:embed="rId2"/>
          <a:stretch>
            <a:fillRect/>
          </a:stretch>
        </p:blipFill>
        <p:spPr>
          <a:xfrm>
            <a:off x="1166275" y="834979"/>
            <a:ext cx="5827458" cy="3337708"/>
          </a:xfrm>
          <a:prstGeom prst="rect">
            <a:avLst/>
          </a:prstGeom>
        </p:spPr>
      </p:pic>
      <p:sp>
        <p:nvSpPr>
          <p:cNvPr id="3" name="Text Placeholder 2"/>
          <p:cNvSpPr>
            <a:spLocks noGrp="1"/>
          </p:cNvSpPr>
          <p:nvPr>
            <p:ph type="body" idx="1"/>
          </p:nvPr>
        </p:nvSpPr>
        <p:spPr>
          <a:xfrm>
            <a:off x="685799" y="834980"/>
            <a:ext cx="8149107" cy="5870619"/>
          </a:xfrm>
        </p:spPr>
        <p:txBody>
          <a:bodyPr/>
          <a:lstStyle/>
          <a:p>
            <a:pPr marL="114300" indent="0">
              <a:buNone/>
            </a:pPr>
            <a:endParaRPr lang="en-US" sz="1800" dirty="0" smtClean="0"/>
          </a:p>
          <a:p>
            <a:pPr marL="114300" indent="0">
              <a:buNone/>
            </a:pPr>
            <a:endParaRPr lang="en-US" sz="1800" dirty="0"/>
          </a:p>
          <a:p>
            <a:pPr marL="114300" indent="0">
              <a:buNone/>
            </a:pPr>
            <a:endParaRPr lang="en-US" sz="1800" dirty="0" smtClean="0"/>
          </a:p>
          <a:p>
            <a:pPr marL="114300" indent="0">
              <a:buNone/>
            </a:pPr>
            <a:endParaRPr lang="en-US" sz="1800" dirty="0"/>
          </a:p>
          <a:p>
            <a:pPr marL="114300" indent="0">
              <a:buNone/>
            </a:pPr>
            <a:endParaRPr lang="en-US" sz="1800" dirty="0" smtClean="0"/>
          </a:p>
          <a:p>
            <a:pPr marL="114300" indent="0">
              <a:buNone/>
            </a:pPr>
            <a:endParaRPr lang="en-US" sz="1800" dirty="0"/>
          </a:p>
          <a:p>
            <a:pPr marL="114300" indent="0">
              <a:buNone/>
            </a:pPr>
            <a:endParaRPr lang="en-US" sz="1800" dirty="0" smtClean="0"/>
          </a:p>
          <a:p>
            <a:pPr marL="114300" indent="0">
              <a:buNone/>
            </a:pPr>
            <a:endParaRPr lang="en-US" sz="1800" dirty="0"/>
          </a:p>
          <a:p>
            <a:pPr marL="114300" indent="0">
              <a:buNone/>
            </a:pPr>
            <a:endParaRPr lang="en-US" sz="1800" dirty="0" smtClean="0"/>
          </a:p>
          <a:p>
            <a:pPr marL="114300" indent="0">
              <a:buNone/>
            </a:pPr>
            <a:endParaRPr lang="en-US" sz="1800" dirty="0"/>
          </a:p>
          <a:p>
            <a:pPr marL="114300" indent="0">
              <a:buNone/>
            </a:pPr>
            <a:endParaRPr lang="en-US" sz="1800" dirty="0" smtClean="0"/>
          </a:p>
          <a:p>
            <a:pPr marL="114300" indent="0">
              <a:buNone/>
            </a:pPr>
            <a:endParaRPr lang="en-US" sz="1800" dirty="0"/>
          </a:p>
          <a:p>
            <a:pPr marL="114300" indent="0">
              <a:buNone/>
            </a:pPr>
            <a:endParaRPr lang="en-US" sz="1800" dirty="0" smtClean="0"/>
          </a:p>
          <a:p>
            <a:pPr marL="114300" indent="0">
              <a:buNone/>
            </a:pP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159</a:t>
            </a:fld>
            <a:endParaRPr lang="en-US"/>
          </a:p>
        </p:txBody>
      </p:sp>
      <p:pic>
        <p:nvPicPr>
          <p:cNvPr id="6" name="Picture 5"/>
          <p:cNvPicPr>
            <a:picLocks noChangeAspect="1"/>
          </p:cNvPicPr>
          <p:nvPr/>
        </p:nvPicPr>
        <p:blipFill>
          <a:blip r:embed="rId3"/>
          <a:stretch>
            <a:fillRect/>
          </a:stretch>
        </p:blipFill>
        <p:spPr>
          <a:xfrm>
            <a:off x="685799" y="4452265"/>
            <a:ext cx="7842392" cy="1085650"/>
          </a:xfrm>
          <a:prstGeom prst="rect">
            <a:avLst/>
          </a:prstGeom>
        </p:spPr>
      </p:pic>
    </p:spTree>
    <p:extLst>
      <p:ext uri="{BB962C8B-B14F-4D97-AF65-F5344CB8AC3E}">
        <p14:creationId xmlns:p14="http://schemas.microsoft.com/office/powerpoint/2010/main" val="1769213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3494" y="1134287"/>
            <a:ext cx="6177011" cy="4441322"/>
          </a:xfrm>
          <a:prstGeom prst="rect">
            <a:avLst/>
          </a:prstGeom>
        </p:spPr>
      </p:pic>
      <p:sp>
        <p:nvSpPr>
          <p:cNvPr id="3" name="Text Placeholder 2"/>
          <p:cNvSpPr>
            <a:spLocks noGrp="1"/>
          </p:cNvSpPr>
          <p:nvPr>
            <p:ph type="body" idx="1"/>
          </p:nvPr>
        </p:nvSpPr>
        <p:spPr>
          <a:xfrm>
            <a:off x="685800" y="210874"/>
            <a:ext cx="7772400" cy="6537278"/>
          </a:xfrm>
        </p:spPr>
        <p:txBody>
          <a:bodyPr/>
          <a:lstStyle/>
          <a:p>
            <a:pPr marL="114300" indent="0">
              <a:buNone/>
            </a:pPr>
            <a:r>
              <a:rPr lang="en-US" b="1" dirty="0" smtClean="0"/>
              <a:t>JAVA VIRTUAL MACHINE </a:t>
            </a:r>
            <a:endParaRPr lang="en-US" b="1"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21191396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8984"/>
            <a:ext cx="7772400" cy="569354"/>
          </a:xfrm>
        </p:spPr>
        <p:txBody>
          <a:bodyPr/>
          <a:lstStyle/>
          <a:p>
            <a:r>
              <a:rPr lang="en-US" sz="3200" b="1" dirty="0"/>
              <a:t>Polymorphism in Action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160</a:t>
            </a:fld>
            <a:endParaRPr lang="en-US"/>
          </a:p>
        </p:txBody>
      </p:sp>
      <p:pic>
        <p:nvPicPr>
          <p:cNvPr id="7" name="Picture 6"/>
          <p:cNvPicPr>
            <a:picLocks noChangeAspect="1"/>
          </p:cNvPicPr>
          <p:nvPr/>
        </p:nvPicPr>
        <p:blipFill>
          <a:blip r:embed="rId2"/>
          <a:stretch>
            <a:fillRect/>
          </a:stretch>
        </p:blipFill>
        <p:spPr>
          <a:xfrm>
            <a:off x="149047" y="708338"/>
            <a:ext cx="7620491" cy="1586248"/>
          </a:xfrm>
          <a:prstGeom prst="rect">
            <a:avLst/>
          </a:prstGeom>
        </p:spPr>
      </p:pic>
      <p:sp>
        <p:nvSpPr>
          <p:cNvPr id="6" name="Text Placeholder 5"/>
          <p:cNvSpPr>
            <a:spLocks noGrp="1"/>
          </p:cNvSpPr>
          <p:nvPr>
            <p:ph type="body" idx="1"/>
          </p:nvPr>
        </p:nvSpPr>
        <p:spPr>
          <a:xfrm>
            <a:off x="685800" y="708338"/>
            <a:ext cx="7772400" cy="6364386"/>
          </a:xfrm>
        </p:spPr>
        <p:txBody>
          <a:bodyPr/>
          <a:lstStyle/>
          <a:p>
            <a:pPr marL="114300" indent="0">
              <a:buNone/>
            </a:pPr>
            <a:r>
              <a:rPr lang="en-US" sz="2000" dirty="0" smtClean="0"/>
              <a:t>.</a:t>
            </a:r>
            <a:endParaRPr lang="en-US" sz="2000" dirty="0"/>
          </a:p>
        </p:txBody>
      </p:sp>
      <p:pic>
        <p:nvPicPr>
          <p:cNvPr id="8" name="Picture 7"/>
          <p:cNvPicPr>
            <a:picLocks noChangeAspect="1"/>
          </p:cNvPicPr>
          <p:nvPr/>
        </p:nvPicPr>
        <p:blipFill>
          <a:blip r:embed="rId3"/>
          <a:stretch>
            <a:fillRect/>
          </a:stretch>
        </p:blipFill>
        <p:spPr>
          <a:xfrm>
            <a:off x="3730468" y="1981200"/>
            <a:ext cx="3932461" cy="4851510"/>
          </a:xfrm>
          <a:prstGeom prst="rect">
            <a:avLst/>
          </a:prstGeom>
        </p:spPr>
      </p:pic>
    </p:spTree>
    <p:extLst>
      <p:ext uri="{BB962C8B-B14F-4D97-AF65-F5344CB8AC3E}">
        <p14:creationId xmlns:p14="http://schemas.microsoft.com/office/powerpoint/2010/main" val="115905723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0"/>
            <a:ext cx="7772400" cy="553792"/>
          </a:xfrm>
        </p:spPr>
        <p:txBody>
          <a:bodyPr/>
          <a:lstStyle/>
          <a:p>
            <a:r>
              <a:rPr lang="en-US" dirty="0" smtClean="0"/>
              <a:t>Cont’d </a:t>
            </a:r>
            <a:endParaRPr lang="en-US" dirty="0"/>
          </a:p>
        </p:txBody>
      </p:sp>
      <p:pic>
        <p:nvPicPr>
          <p:cNvPr id="5" name="Picture 4"/>
          <p:cNvPicPr>
            <a:picLocks noChangeAspect="1"/>
          </p:cNvPicPr>
          <p:nvPr/>
        </p:nvPicPr>
        <p:blipFill>
          <a:blip r:embed="rId2"/>
          <a:stretch>
            <a:fillRect/>
          </a:stretch>
        </p:blipFill>
        <p:spPr>
          <a:xfrm>
            <a:off x="928486" y="1294695"/>
            <a:ext cx="7921906" cy="4214948"/>
          </a:xfrm>
          <a:prstGeom prst="rect">
            <a:avLst/>
          </a:prstGeom>
        </p:spPr>
      </p:pic>
      <p:sp>
        <p:nvSpPr>
          <p:cNvPr id="3" name="Text Placeholder 2"/>
          <p:cNvSpPr>
            <a:spLocks noGrp="1"/>
          </p:cNvSpPr>
          <p:nvPr>
            <p:ph type="body" idx="1"/>
          </p:nvPr>
        </p:nvSpPr>
        <p:spPr>
          <a:xfrm>
            <a:off x="685800" y="708338"/>
            <a:ext cx="7772400" cy="5387662"/>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161</a:t>
            </a:fld>
            <a:endParaRPr lang="en-US"/>
          </a:p>
        </p:txBody>
      </p:sp>
    </p:spTree>
    <p:extLst>
      <p:ext uri="{BB962C8B-B14F-4D97-AF65-F5344CB8AC3E}">
        <p14:creationId xmlns:p14="http://schemas.microsoft.com/office/powerpoint/2010/main" val="318274457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633748"/>
          </a:xfrm>
        </p:spPr>
        <p:txBody>
          <a:bodyPr/>
          <a:lstStyle/>
          <a:p>
            <a:r>
              <a:rPr lang="en-US" sz="2800" b="1" dirty="0"/>
              <a:t>Difference between overloading and overriding</a:t>
            </a:r>
            <a:endParaRPr lang="en-US" sz="2800" dirty="0"/>
          </a:p>
        </p:txBody>
      </p:sp>
      <p:sp>
        <p:nvSpPr>
          <p:cNvPr id="3" name="Text Placeholder 2"/>
          <p:cNvSpPr>
            <a:spLocks noGrp="1"/>
          </p:cNvSpPr>
          <p:nvPr>
            <p:ph type="body" idx="1"/>
          </p:nvPr>
        </p:nvSpPr>
        <p:spPr>
          <a:xfrm>
            <a:off x="283335" y="824248"/>
            <a:ext cx="8715778" cy="5881352"/>
          </a:xfrm>
        </p:spPr>
        <p:txBody>
          <a:bodyPr/>
          <a:lstStyle/>
          <a:p>
            <a:r>
              <a:rPr lang="en-US" sz="2000" dirty="0"/>
              <a:t>1.  </a:t>
            </a:r>
            <a:r>
              <a:rPr lang="en-US" sz="2000" b="1" dirty="0"/>
              <a:t>Method overloading </a:t>
            </a:r>
            <a:r>
              <a:rPr lang="en-US" sz="2000" dirty="0"/>
              <a:t>in java is possible within the class. </a:t>
            </a:r>
            <a:r>
              <a:rPr lang="en-US" sz="2000" b="1" dirty="0"/>
              <a:t>Method overloading</a:t>
            </a:r>
            <a:r>
              <a:rPr lang="en-US" sz="2000" dirty="0"/>
              <a:t> in Java means multiple methods having the same name but different parameters. A class can hold several methods having the same name, but different types/orders/number of </a:t>
            </a:r>
            <a:r>
              <a:rPr lang="en-US" sz="2000" dirty="0" smtClean="0"/>
              <a:t>parameters.</a:t>
            </a:r>
          </a:p>
          <a:p>
            <a:endParaRPr lang="en-US" sz="2000" dirty="0"/>
          </a:p>
          <a:p>
            <a:endParaRPr lang="en-US" sz="2000" dirty="0" smtClean="0"/>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88" y="2229991"/>
            <a:ext cx="7608165" cy="3732927"/>
          </a:xfrm>
          <a:prstGeom prst="rect">
            <a:avLst/>
          </a:prstGeom>
        </p:spPr>
      </p:pic>
    </p:spTree>
    <p:extLst>
      <p:ext uri="{BB962C8B-B14F-4D97-AF65-F5344CB8AC3E}">
        <p14:creationId xmlns:p14="http://schemas.microsoft.com/office/powerpoint/2010/main" val="371951884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48" y="190500"/>
            <a:ext cx="7772400" cy="646627"/>
          </a:xfrm>
        </p:spPr>
        <p:txBody>
          <a:bodyPr/>
          <a:lstStyle/>
          <a:p>
            <a:r>
              <a:rPr lang="en-US" b="1" dirty="0" smtClean="0"/>
              <a:t/>
            </a:r>
            <a:br>
              <a:rPr lang="en-US" b="1" dirty="0" smtClean="0"/>
            </a:br>
            <a:r>
              <a:rPr lang="en-US" sz="2800" b="1" dirty="0" smtClean="0"/>
              <a:t>2. Method </a:t>
            </a:r>
            <a:r>
              <a:rPr lang="en-US" sz="2800" b="1" dirty="0"/>
              <a:t>Overriding</a:t>
            </a:r>
            <a:r>
              <a:rPr lang="en-US" dirty="0"/>
              <a:t/>
            </a:r>
            <a:br>
              <a:rPr lang="en-US" dirty="0"/>
            </a:br>
            <a:endParaRPr lang="en-US" dirty="0"/>
          </a:p>
        </p:txBody>
      </p:sp>
      <p:sp>
        <p:nvSpPr>
          <p:cNvPr id="3" name="Text Placeholder 2"/>
          <p:cNvSpPr>
            <a:spLocks noGrp="1"/>
          </p:cNvSpPr>
          <p:nvPr>
            <p:ph type="body" idx="1"/>
          </p:nvPr>
        </p:nvSpPr>
        <p:spPr>
          <a:xfrm>
            <a:off x="218942" y="837127"/>
            <a:ext cx="8809148" cy="6020873"/>
          </a:xfrm>
        </p:spPr>
        <p:txBody>
          <a:bodyPr/>
          <a:lstStyle/>
          <a:p>
            <a:pPr marL="114300" indent="0" algn="just">
              <a:buNone/>
            </a:pPr>
            <a:r>
              <a:rPr lang="en-US" sz="2400" b="1" dirty="0" smtClean="0"/>
              <a:t>2. </a:t>
            </a:r>
            <a:r>
              <a:rPr lang="en-US" sz="2000" b="1" dirty="0" smtClean="0"/>
              <a:t>Method </a:t>
            </a:r>
            <a:r>
              <a:rPr lang="en-US" sz="2000" b="1" dirty="0"/>
              <a:t>overriding</a:t>
            </a:r>
            <a:r>
              <a:rPr lang="en-US" sz="2000" dirty="0"/>
              <a:t> in java is only possible with the concept of </a:t>
            </a:r>
            <a:r>
              <a:rPr lang="en-US" sz="2000" b="1" dirty="0">
                <a:solidFill>
                  <a:srgbClr val="FF0000"/>
                </a:solidFill>
              </a:rPr>
              <a:t>Inheritance. </a:t>
            </a:r>
            <a:r>
              <a:rPr lang="en-US" sz="2000" dirty="0"/>
              <a:t>As you know by using of </a:t>
            </a:r>
            <a:r>
              <a:rPr lang="en-US" sz="2000" b="1" dirty="0"/>
              <a:t>inheritance </a:t>
            </a:r>
            <a:r>
              <a:rPr lang="en-US" sz="2000" dirty="0"/>
              <a:t>concept in Java, we can inherit the method of the </a:t>
            </a:r>
            <a:r>
              <a:rPr lang="en-US" sz="2000" b="1" dirty="0"/>
              <a:t>parent class </a:t>
            </a:r>
            <a:r>
              <a:rPr lang="en-US" sz="2000" dirty="0"/>
              <a:t>to the </a:t>
            </a:r>
            <a:r>
              <a:rPr lang="en-US" sz="2000" b="1" dirty="0"/>
              <a:t>child class</a:t>
            </a:r>
            <a:r>
              <a:rPr lang="en-US" sz="2000" dirty="0"/>
              <a:t>. </a:t>
            </a:r>
            <a:endParaRPr lang="en-US" sz="2000" dirty="0" smtClean="0"/>
          </a:p>
          <a:p>
            <a:pPr algn="just">
              <a:buFont typeface="Wingdings" panose="05000000000000000000" pitchFamily="2" charset="2"/>
              <a:buChar char="q"/>
            </a:pPr>
            <a:r>
              <a:rPr lang="en-US" sz="2000" b="1" dirty="0" smtClean="0"/>
              <a:t>Method </a:t>
            </a:r>
            <a:r>
              <a:rPr lang="en-US" sz="2000" b="1" dirty="0"/>
              <a:t>overriding</a:t>
            </a:r>
            <a:r>
              <a:rPr lang="en-US" sz="2000" dirty="0"/>
              <a:t> in Java is a feature through which we can define the method in the child class that is already defined in parent classes. If a method in a child class has the same name and parameters as a method defined in the parent class, then the method defined in the subclass is called an overriding method</a:t>
            </a:r>
            <a:r>
              <a:rPr lang="en-US" sz="2000" b="1" dirty="0"/>
              <a:t>,</a:t>
            </a:r>
            <a:r>
              <a:rPr lang="en-US" sz="2000" dirty="0"/>
              <a:t> and the</a:t>
            </a:r>
            <a:r>
              <a:rPr lang="en-US" sz="2000" b="1" dirty="0"/>
              <a:t> </a:t>
            </a:r>
            <a:r>
              <a:rPr lang="en-US" sz="2000" dirty="0"/>
              <a:t>method defined in the parent class is called an </a:t>
            </a:r>
            <a:r>
              <a:rPr lang="en-US" sz="2000" b="1" dirty="0"/>
              <a:t>overridden method</a:t>
            </a:r>
            <a:r>
              <a:rPr lang="en-US" sz="2400"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589" y="3938365"/>
            <a:ext cx="6849431" cy="2870267"/>
          </a:xfrm>
          <a:prstGeom prst="rect">
            <a:avLst/>
          </a:prstGeom>
        </p:spPr>
      </p:pic>
    </p:spTree>
    <p:extLst>
      <p:ext uri="{BB962C8B-B14F-4D97-AF65-F5344CB8AC3E}">
        <p14:creationId xmlns:p14="http://schemas.microsoft.com/office/powerpoint/2010/main" val="179133065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17838"/>
          </a:xfrm>
        </p:spPr>
        <p:txBody>
          <a:bodyPr/>
          <a:lstStyle/>
          <a:p>
            <a:r>
              <a:rPr lang="en-US" dirty="0" smtClean="0"/>
              <a:t/>
            </a:r>
            <a:br>
              <a:rPr lang="en-US" dirty="0" smtClean="0"/>
            </a:br>
            <a:r>
              <a:rPr lang="en-US" b="1" dirty="0" smtClean="0"/>
              <a:t>5. Encapsulation </a:t>
            </a:r>
            <a:r>
              <a:rPr lang="en-US" b="1" dirty="0"/>
              <a:t>in Java</a:t>
            </a:r>
            <a:r>
              <a:rPr lang="en-US" dirty="0"/>
              <a:t/>
            </a:r>
            <a:br>
              <a:rPr lang="en-US" dirty="0"/>
            </a:br>
            <a:endParaRPr lang="en-US" dirty="0"/>
          </a:p>
        </p:txBody>
      </p:sp>
      <p:sp>
        <p:nvSpPr>
          <p:cNvPr id="3" name="Text Placeholder 2"/>
          <p:cNvSpPr>
            <a:spLocks noGrp="1"/>
          </p:cNvSpPr>
          <p:nvPr>
            <p:ph type="body" idx="1"/>
          </p:nvPr>
        </p:nvSpPr>
        <p:spPr>
          <a:xfrm>
            <a:off x="685800" y="976648"/>
            <a:ext cx="8071834" cy="5728952"/>
          </a:xfrm>
        </p:spPr>
        <p:txBody>
          <a:bodyPr/>
          <a:lstStyle/>
          <a:p>
            <a:pPr algn="just">
              <a:buFont typeface="Wingdings" panose="05000000000000000000" pitchFamily="2" charset="2"/>
              <a:buChar char="q"/>
            </a:pPr>
            <a:r>
              <a:rPr lang="en-US" sz="2000" dirty="0"/>
              <a:t>Encapsulation means the ‘encapsulating’ or ‘wrapping up’ of data. This is actually a mechanism that binds data together</a:t>
            </a:r>
            <a:r>
              <a:rPr lang="en-US" sz="2000" dirty="0" smtClean="0"/>
              <a:t>.</a:t>
            </a:r>
          </a:p>
          <a:p>
            <a:pPr algn="just">
              <a:buFont typeface="Wingdings" panose="05000000000000000000" pitchFamily="2" charset="2"/>
              <a:buChar char="q"/>
            </a:pPr>
            <a:r>
              <a:rPr lang="en-US" sz="2000" dirty="0"/>
              <a:t>It refers to the bundling of data (variables) and methods that operate on that data into a single unit or class. In addition, encapsulation hides the internal state of an object and protects it </a:t>
            </a:r>
            <a:r>
              <a:rPr lang="en-US" sz="2000" dirty="0" smtClean="0"/>
              <a:t>from </a:t>
            </a:r>
            <a:r>
              <a:rPr lang="en-US" sz="2000" dirty="0"/>
              <a:t>outside interference or misuse</a:t>
            </a:r>
            <a:r>
              <a:rPr lang="en-US" sz="2000" dirty="0" smtClean="0"/>
              <a:t>.</a:t>
            </a:r>
          </a:p>
          <a:p>
            <a:pPr algn="just">
              <a:buFont typeface="Wingdings" panose="05000000000000000000" pitchFamily="2" charset="2"/>
              <a:buChar char="q"/>
            </a:pPr>
            <a:endParaRPr lang="en-US" sz="2400" dirty="0"/>
          </a:p>
          <a:p>
            <a:pPr algn="just">
              <a:buFont typeface="Wingdings" panose="05000000000000000000" pitchFamily="2" charset="2"/>
              <a:buChar char="q"/>
            </a:pPr>
            <a:endParaRPr lang="en-US" sz="2400" dirty="0" smtClean="0"/>
          </a:p>
          <a:p>
            <a:pPr algn="just">
              <a:buFont typeface="Wingdings" panose="05000000000000000000" pitchFamily="2" charset="2"/>
              <a:buChar char="q"/>
            </a:pP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164</a:t>
            </a:fld>
            <a:endParaRPr lang="en-US"/>
          </a:p>
        </p:txBody>
      </p:sp>
      <p:pic>
        <p:nvPicPr>
          <p:cNvPr id="7" name="Picture 6"/>
          <p:cNvPicPr>
            <a:picLocks noChangeAspect="1"/>
          </p:cNvPicPr>
          <p:nvPr/>
        </p:nvPicPr>
        <p:blipFill>
          <a:blip r:embed="rId2"/>
          <a:stretch>
            <a:fillRect/>
          </a:stretch>
        </p:blipFill>
        <p:spPr>
          <a:xfrm>
            <a:off x="1218884" y="3080173"/>
            <a:ext cx="7005666" cy="3512737"/>
          </a:xfrm>
          <a:prstGeom prst="rect">
            <a:avLst/>
          </a:prstGeom>
        </p:spPr>
      </p:pic>
    </p:spTree>
    <p:extLst>
      <p:ext uri="{BB962C8B-B14F-4D97-AF65-F5344CB8AC3E}">
        <p14:creationId xmlns:p14="http://schemas.microsoft.com/office/powerpoint/2010/main" val="233862340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Text Placeholder 2"/>
          <p:cNvSpPr>
            <a:spLocks noGrp="1"/>
          </p:cNvSpPr>
          <p:nvPr>
            <p:ph type="body" idx="1"/>
          </p:nvPr>
        </p:nvSpPr>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165</a:t>
            </a:fld>
            <a:endParaRPr lang="en-US"/>
          </a:p>
        </p:txBody>
      </p:sp>
      <p:pic>
        <p:nvPicPr>
          <p:cNvPr id="5" name="Picture 4"/>
          <p:cNvPicPr>
            <a:picLocks noChangeAspect="1"/>
          </p:cNvPicPr>
          <p:nvPr/>
        </p:nvPicPr>
        <p:blipFill>
          <a:blip r:embed="rId2"/>
          <a:stretch>
            <a:fillRect/>
          </a:stretch>
        </p:blipFill>
        <p:spPr>
          <a:xfrm>
            <a:off x="685799" y="222960"/>
            <a:ext cx="7940457" cy="3600399"/>
          </a:xfrm>
          <a:prstGeom prst="rect">
            <a:avLst/>
          </a:prstGeom>
        </p:spPr>
      </p:pic>
      <p:pic>
        <p:nvPicPr>
          <p:cNvPr id="6" name="Picture 5"/>
          <p:cNvPicPr>
            <a:picLocks noChangeAspect="1"/>
          </p:cNvPicPr>
          <p:nvPr/>
        </p:nvPicPr>
        <p:blipFill>
          <a:blip r:embed="rId3"/>
          <a:stretch>
            <a:fillRect/>
          </a:stretch>
        </p:blipFill>
        <p:spPr>
          <a:xfrm>
            <a:off x="800100" y="3975760"/>
            <a:ext cx="8051376" cy="2506880"/>
          </a:xfrm>
          <a:prstGeom prst="rect">
            <a:avLst/>
          </a:prstGeom>
        </p:spPr>
      </p:pic>
    </p:spTree>
    <p:extLst>
      <p:ext uri="{BB962C8B-B14F-4D97-AF65-F5344CB8AC3E}">
        <p14:creationId xmlns:p14="http://schemas.microsoft.com/office/powerpoint/2010/main" val="19264502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427686"/>
          </a:xfrm>
        </p:spPr>
        <p:txBody>
          <a:bodyPr/>
          <a:lstStyle/>
          <a:p>
            <a:r>
              <a:rPr lang="en-US" sz="2400" b="1" dirty="0"/>
              <a:t>Example of Encapsulation in Java</a:t>
            </a:r>
          </a:p>
        </p:txBody>
      </p:sp>
      <p:sp>
        <p:nvSpPr>
          <p:cNvPr id="3" name="Text Placeholder 2"/>
          <p:cNvSpPr>
            <a:spLocks noGrp="1"/>
          </p:cNvSpPr>
          <p:nvPr>
            <p:ph type="body" idx="1"/>
          </p:nvPr>
        </p:nvSpPr>
        <p:spPr>
          <a:xfrm>
            <a:off x="167425" y="618186"/>
            <a:ext cx="8757633" cy="6087414"/>
          </a:xfrm>
        </p:spPr>
        <p:txBody>
          <a:bodyPr numCol="3"/>
          <a:lstStyle/>
          <a:p>
            <a:pPr marL="114300" indent="0">
              <a:buNone/>
            </a:pPr>
            <a:r>
              <a:rPr lang="en-US" sz="1200" b="1" dirty="0"/>
              <a:t>public class Person {</a:t>
            </a:r>
          </a:p>
          <a:p>
            <a:pPr marL="114300" indent="0">
              <a:buNone/>
            </a:pPr>
            <a:r>
              <a:rPr lang="en-US" sz="1200" b="1" dirty="0"/>
              <a:t>    // Private fields (variables) - cannot be accessed directly outside this class</a:t>
            </a:r>
          </a:p>
          <a:p>
            <a:pPr marL="114300" indent="0">
              <a:buNone/>
            </a:pPr>
            <a:r>
              <a:rPr lang="en-US" sz="1200" b="1" dirty="0"/>
              <a:t>    private String name;</a:t>
            </a:r>
          </a:p>
          <a:p>
            <a:pPr marL="114300" indent="0">
              <a:buNone/>
            </a:pPr>
            <a:r>
              <a:rPr lang="en-US" sz="1200" b="1" dirty="0"/>
              <a:t>    private int age;</a:t>
            </a:r>
          </a:p>
          <a:p>
            <a:pPr marL="114300" indent="0">
              <a:buNone/>
            </a:pPr>
            <a:endParaRPr lang="en-US" sz="1200" b="1" dirty="0"/>
          </a:p>
          <a:p>
            <a:pPr marL="114300" indent="0">
              <a:buNone/>
            </a:pPr>
            <a:r>
              <a:rPr lang="en-US" sz="1200" b="1" dirty="0"/>
              <a:t>    // Constructor to initialize the object</a:t>
            </a:r>
          </a:p>
          <a:p>
            <a:pPr marL="114300" indent="0">
              <a:buNone/>
            </a:pPr>
            <a:r>
              <a:rPr lang="en-US" sz="1200" b="1" dirty="0"/>
              <a:t>    public Person(String name, int age) {</a:t>
            </a:r>
          </a:p>
          <a:p>
            <a:pPr marL="114300" indent="0">
              <a:buNone/>
            </a:pPr>
            <a:r>
              <a:rPr lang="en-US" sz="1200" b="1" dirty="0"/>
              <a:t>        this.name = name;</a:t>
            </a:r>
          </a:p>
          <a:p>
            <a:pPr marL="114300" indent="0">
              <a:buNone/>
            </a:pPr>
            <a:r>
              <a:rPr lang="en-US" sz="1200" b="1" dirty="0"/>
              <a:t>        </a:t>
            </a:r>
            <a:r>
              <a:rPr lang="en-US" sz="1200" b="1" dirty="0" err="1"/>
              <a:t>this.age</a:t>
            </a:r>
            <a:r>
              <a:rPr lang="en-US" sz="1200" b="1" dirty="0"/>
              <a:t> = age;</a:t>
            </a:r>
          </a:p>
          <a:p>
            <a:pPr marL="114300" indent="0">
              <a:buNone/>
            </a:pPr>
            <a:r>
              <a:rPr lang="en-US" sz="1200" b="1" dirty="0"/>
              <a:t>    }</a:t>
            </a:r>
          </a:p>
          <a:p>
            <a:pPr marL="114300" indent="0">
              <a:buNone/>
            </a:pPr>
            <a:endParaRPr lang="en-US" sz="1200" b="1" dirty="0"/>
          </a:p>
          <a:p>
            <a:pPr marL="114300" indent="0">
              <a:buNone/>
            </a:pPr>
            <a:r>
              <a:rPr lang="en-US" sz="1200" b="1" dirty="0"/>
              <a:t>    // Getter method for 'name'</a:t>
            </a:r>
          </a:p>
          <a:p>
            <a:pPr marL="114300" indent="0">
              <a:buNone/>
            </a:pPr>
            <a:r>
              <a:rPr lang="en-US" sz="1200" b="1" dirty="0"/>
              <a:t>    public String </a:t>
            </a:r>
            <a:r>
              <a:rPr lang="en-US" sz="1200" b="1" dirty="0" err="1"/>
              <a:t>getName</a:t>
            </a:r>
            <a:r>
              <a:rPr lang="en-US" sz="1200" b="1" dirty="0"/>
              <a:t>() {</a:t>
            </a:r>
          </a:p>
          <a:p>
            <a:pPr marL="114300" indent="0">
              <a:buNone/>
            </a:pPr>
            <a:r>
              <a:rPr lang="en-US" sz="1200" b="1" dirty="0"/>
              <a:t>        return name;</a:t>
            </a:r>
          </a:p>
          <a:p>
            <a:pPr marL="114300" indent="0">
              <a:buNone/>
            </a:pPr>
            <a:r>
              <a:rPr lang="en-US" sz="1200" b="1" dirty="0"/>
              <a:t>    }</a:t>
            </a:r>
          </a:p>
          <a:p>
            <a:pPr marL="114300" indent="0">
              <a:buNone/>
            </a:pPr>
            <a:endParaRPr lang="en-US" sz="1200" b="1" dirty="0"/>
          </a:p>
          <a:p>
            <a:pPr marL="114300" indent="0">
              <a:buNone/>
            </a:pPr>
            <a:r>
              <a:rPr lang="en-US" sz="1200" b="1" dirty="0"/>
              <a:t>    // Setter method for 'name'</a:t>
            </a:r>
          </a:p>
          <a:p>
            <a:pPr marL="114300" indent="0">
              <a:buNone/>
            </a:pPr>
            <a:r>
              <a:rPr lang="en-US" sz="1200" b="1" dirty="0"/>
              <a:t>    public void </a:t>
            </a:r>
            <a:r>
              <a:rPr lang="en-US" sz="1200" b="1" dirty="0" err="1"/>
              <a:t>setName</a:t>
            </a:r>
            <a:r>
              <a:rPr lang="en-US" sz="1200" b="1" dirty="0"/>
              <a:t>(String name) {</a:t>
            </a:r>
          </a:p>
          <a:p>
            <a:pPr marL="114300" indent="0">
              <a:buNone/>
            </a:pPr>
            <a:r>
              <a:rPr lang="en-US" sz="1200" b="1" dirty="0"/>
              <a:t>        this.name = name;</a:t>
            </a:r>
          </a:p>
          <a:p>
            <a:pPr marL="114300" indent="0">
              <a:buNone/>
            </a:pPr>
            <a:r>
              <a:rPr lang="en-US" sz="1200" b="1" dirty="0"/>
              <a:t>    }</a:t>
            </a:r>
          </a:p>
          <a:p>
            <a:pPr marL="114300" indent="0">
              <a:buNone/>
            </a:pPr>
            <a:endParaRPr lang="en-US" sz="1200" b="1" dirty="0"/>
          </a:p>
          <a:p>
            <a:pPr marL="114300" indent="0">
              <a:buNone/>
            </a:pPr>
            <a:r>
              <a:rPr lang="en-US" sz="1200" b="1" dirty="0"/>
              <a:t>    // Getter method for 'age'</a:t>
            </a:r>
          </a:p>
          <a:p>
            <a:pPr marL="114300" indent="0">
              <a:buNone/>
            </a:pPr>
            <a:r>
              <a:rPr lang="en-US" sz="1200" b="1" dirty="0"/>
              <a:t>    public int </a:t>
            </a:r>
            <a:r>
              <a:rPr lang="en-US" sz="1200" b="1" dirty="0" err="1"/>
              <a:t>getAge</a:t>
            </a:r>
            <a:r>
              <a:rPr lang="en-US" sz="1200" b="1" dirty="0"/>
              <a:t>() {</a:t>
            </a:r>
          </a:p>
          <a:p>
            <a:pPr marL="114300" indent="0">
              <a:buNone/>
            </a:pPr>
            <a:r>
              <a:rPr lang="en-US" sz="1200" b="1" dirty="0"/>
              <a:t>        return age;</a:t>
            </a:r>
          </a:p>
          <a:p>
            <a:pPr marL="114300" indent="0">
              <a:buNone/>
            </a:pPr>
            <a:r>
              <a:rPr lang="en-US" sz="1200" b="1" dirty="0"/>
              <a:t>    }</a:t>
            </a:r>
          </a:p>
          <a:p>
            <a:pPr marL="114300" indent="0">
              <a:buNone/>
            </a:pPr>
            <a:endParaRPr lang="en-US" sz="1200" b="1" dirty="0"/>
          </a:p>
          <a:p>
            <a:pPr marL="114300" indent="0">
              <a:buNone/>
            </a:pPr>
            <a:r>
              <a:rPr lang="en-US" sz="1200" b="1" dirty="0"/>
              <a:t>    // Setter method for 'age'</a:t>
            </a:r>
          </a:p>
          <a:p>
            <a:pPr marL="114300" indent="0">
              <a:buNone/>
            </a:pPr>
            <a:r>
              <a:rPr lang="en-US" sz="1200" b="1" dirty="0"/>
              <a:t>    public void </a:t>
            </a:r>
            <a:r>
              <a:rPr lang="en-US" sz="1200" b="1" dirty="0" err="1"/>
              <a:t>setAge</a:t>
            </a:r>
            <a:r>
              <a:rPr lang="en-US" sz="1200" b="1" dirty="0"/>
              <a:t>(int age) {</a:t>
            </a:r>
          </a:p>
          <a:p>
            <a:pPr marL="114300" indent="0">
              <a:buNone/>
            </a:pPr>
            <a:r>
              <a:rPr lang="en-US" sz="1200" b="1" dirty="0"/>
              <a:t>        if (age &gt; 0) {  // You can add validation in setter methods</a:t>
            </a:r>
          </a:p>
          <a:p>
            <a:pPr marL="114300" indent="0">
              <a:buNone/>
            </a:pPr>
            <a:r>
              <a:rPr lang="en-US" sz="1200" b="1" dirty="0"/>
              <a:t>            </a:t>
            </a:r>
            <a:r>
              <a:rPr lang="en-US" sz="1200" b="1" dirty="0" err="1"/>
              <a:t>this.age</a:t>
            </a:r>
            <a:r>
              <a:rPr lang="en-US" sz="1200" b="1" dirty="0"/>
              <a:t> = age;</a:t>
            </a:r>
          </a:p>
          <a:p>
            <a:pPr marL="114300" indent="0">
              <a:buNone/>
            </a:pPr>
            <a:r>
              <a:rPr lang="en-US" sz="1200" b="1" dirty="0"/>
              <a:t>        } else {</a:t>
            </a:r>
          </a:p>
          <a:p>
            <a:pPr marL="114300" indent="0">
              <a:buNone/>
            </a:pPr>
            <a:r>
              <a:rPr lang="en-US" sz="1200" b="1" dirty="0"/>
              <a:t>            System.out.println("Age must be a positive value.");</a:t>
            </a:r>
          </a:p>
          <a:p>
            <a:pPr marL="114300" indent="0">
              <a:buNone/>
            </a:pPr>
            <a:r>
              <a:rPr lang="en-US" sz="1200" b="1" dirty="0"/>
              <a:t>        }</a:t>
            </a:r>
          </a:p>
          <a:p>
            <a:pPr marL="114300" indent="0">
              <a:buNone/>
            </a:pPr>
            <a:r>
              <a:rPr lang="en-US" sz="1200" b="1" dirty="0"/>
              <a:t>    }</a:t>
            </a:r>
          </a:p>
          <a:p>
            <a:pPr marL="114300" indent="0">
              <a:buNone/>
            </a:pPr>
            <a:endParaRPr lang="en-US" sz="1200" b="1" dirty="0"/>
          </a:p>
          <a:p>
            <a:pPr marL="114300" indent="0">
              <a:buNone/>
            </a:pPr>
            <a:r>
              <a:rPr lang="en-US" sz="1200" b="1" dirty="0"/>
              <a:t>    // Method to display the person's details</a:t>
            </a:r>
          </a:p>
          <a:p>
            <a:pPr marL="114300" indent="0">
              <a:buNone/>
            </a:pPr>
            <a:r>
              <a:rPr lang="en-US" sz="1200" b="1" dirty="0"/>
              <a:t>    public void </a:t>
            </a:r>
            <a:r>
              <a:rPr lang="en-US" sz="1200" b="1" dirty="0" err="1"/>
              <a:t>displayDetails</a:t>
            </a:r>
            <a:r>
              <a:rPr lang="en-US" sz="1200" b="1" dirty="0"/>
              <a:t>() {</a:t>
            </a:r>
          </a:p>
          <a:p>
            <a:pPr marL="114300" indent="0">
              <a:buNone/>
            </a:pPr>
            <a:r>
              <a:rPr lang="en-US" sz="1200" b="1" dirty="0"/>
              <a:t>        System.out.println("Name: " + name + ", Age: " + age);</a:t>
            </a:r>
          </a:p>
          <a:p>
            <a:pPr marL="114300" indent="0">
              <a:buNone/>
            </a:pPr>
            <a:r>
              <a:rPr lang="en-US" sz="1200" b="1" dirty="0"/>
              <a:t>    }</a:t>
            </a:r>
          </a:p>
          <a:p>
            <a:pPr marL="114300" indent="0">
              <a:buNone/>
            </a:pPr>
            <a:r>
              <a:rPr lang="en-US" sz="1200" b="1" dirty="0"/>
              <a:t>}</a:t>
            </a:r>
          </a:p>
          <a:p>
            <a:pPr marL="114300" indent="0">
              <a:buNone/>
            </a:pPr>
            <a:endParaRPr lang="en-US" sz="1200" b="1" dirty="0"/>
          </a:p>
          <a:p>
            <a:pPr marL="114300" indent="0">
              <a:buNone/>
            </a:pPr>
            <a:r>
              <a:rPr lang="en-US" sz="1200" b="1" dirty="0"/>
              <a:t>public class Main {</a:t>
            </a:r>
          </a:p>
          <a:p>
            <a:pPr marL="114300" indent="0">
              <a:buNone/>
            </a:pPr>
            <a:r>
              <a:rPr lang="en-US" sz="1200" b="1" dirty="0"/>
              <a:t>    public static void main(String[] args) {</a:t>
            </a:r>
          </a:p>
          <a:p>
            <a:pPr marL="114300" indent="0">
              <a:buNone/>
            </a:pPr>
            <a:r>
              <a:rPr lang="en-US" sz="1200" b="1" dirty="0"/>
              <a:t>        // Create a new Person object</a:t>
            </a:r>
          </a:p>
          <a:p>
            <a:pPr marL="114300" indent="0">
              <a:buNone/>
            </a:pPr>
            <a:r>
              <a:rPr lang="en-US" sz="1200" b="1" dirty="0"/>
              <a:t>        Person </a:t>
            </a:r>
            <a:r>
              <a:rPr lang="en-US" sz="1200" b="1" dirty="0" err="1"/>
              <a:t>person</a:t>
            </a:r>
            <a:r>
              <a:rPr lang="en-US" sz="1200" b="1" dirty="0"/>
              <a:t> = new Person("John", 30);</a:t>
            </a:r>
          </a:p>
          <a:p>
            <a:pPr marL="114300" indent="0">
              <a:buNone/>
            </a:pPr>
            <a:endParaRPr lang="en-US" sz="1200" b="1" dirty="0"/>
          </a:p>
          <a:p>
            <a:pPr marL="114300" indent="0">
              <a:buNone/>
            </a:pPr>
            <a:r>
              <a:rPr lang="en-US" sz="1200" b="1" dirty="0"/>
              <a:t>        // Accessing data using getters</a:t>
            </a:r>
          </a:p>
          <a:p>
            <a:pPr marL="114300" indent="0">
              <a:buNone/>
            </a:pPr>
            <a:r>
              <a:rPr lang="en-US" sz="1200" b="1" dirty="0"/>
              <a:t>        System.out.println("Name: " + </a:t>
            </a:r>
            <a:r>
              <a:rPr lang="en-US" sz="1200" b="1" dirty="0" err="1"/>
              <a:t>person.getName</a:t>
            </a:r>
            <a:r>
              <a:rPr lang="en-US" sz="1200" b="1" dirty="0"/>
              <a:t>());</a:t>
            </a:r>
          </a:p>
          <a:p>
            <a:pPr marL="114300" indent="0">
              <a:buNone/>
            </a:pPr>
            <a:r>
              <a:rPr lang="en-US" sz="1200" b="1" dirty="0"/>
              <a:t>        System.out.println("Age: " + </a:t>
            </a:r>
            <a:r>
              <a:rPr lang="en-US" sz="1200" b="1" dirty="0" err="1"/>
              <a:t>person.getAge</a:t>
            </a:r>
            <a:r>
              <a:rPr lang="en-US" sz="1200" b="1" dirty="0"/>
              <a:t>());</a:t>
            </a:r>
          </a:p>
          <a:p>
            <a:pPr marL="114300" indent="0">
              <a:buNone/>
            </a:pPr>
            <a:endParaRPr lang="en-US" sz="1200" b="1" dirty="0"/>
          </a:p>
          <a:p>
            <a:pPr marL="114300" indent="0">
              <a:buNone/>
            </a:pPr>
            <a:r>
              <a:rPr lang="en-US" sz="1200" b="1" dirty="0"/>
              <a:t>        // Changing data using setters</a:t>
            </a:r>
          </a:p>
          <a:p>
            <a:pPr marL="114300" indent="0">
              <a:buNone/>
            </a:pPr>
            <a:r>
              <a:rPr lang="en-US" sz="1200" b="1" dirty="0"/>
              <a:t>        </a:t>
            </a:r>
            <a:r>
              <a:rPr lang="en-US" sz="1200" b="1" dirty="0" err="1"/>
              <a:t>person.setName</a:t>
            </a:r>
            <a:r>
              <a:rPr lang="en-US" sz="1200" b="1" dirty="0"/>
              <a:t>("Alice");</a:t>
            </a:r>
          </a:p>
          <a:p>
            <a:pPr marL="114300" indent="0">
              <a:buNone/>
            </a:pPr>
            <a:r>
              <a:rPr lang="en-US" sz="1200" b="1" dirty="0"/>
              <a:t>        </a:t>
            </a:r>
            <a:r>
              <a:rPr lang="en-US" sz="1200" b="1" dirty="0" err="1"/>
              <a:t>person.setAge</a:t>
            </a:r>
            <a:r>
              <a:rPr lang="en-US" sz="1200" b="1" dirty="0"/>
              <a:t>(35);</a:t>
            </a:r>
          </a:p>
          <a:p>
            <a:pPr marL="114300" indent="0">
              <a:buNone/>
            </a:pPr>
            <a:endParaRPr lang="en-US" sz="1200" b="1" dirty="0"/>
          </a:p>
          <a:p>
            <a:pPr marL="114300" indent="0">
              <a:buNone/>
            </a:pPr>
            <a:r>
              <a:rPr lang="en-US" sz="1200" b="1" dirty="0"/>
              <a:t>        // Display updated details</a:t>
            </a:r>
          </a:p>
          <a:p>
            <a:pPr marL="114300" indent="0">
              <a:buNone/>
            </a:pPr>
            <a:r>
              <a:rPr lang="en-US" sz="1200" b="1" dirty="0"/>
              <a:t>        </a:t>
            </a:r>
            <a:r>
              <a:rPr lang="en-US" sz="1200" b="1" dirty="0" err="1"/>
              <a:t>person.displayDetails</a:t>
            </a:r>
            <a:r>
              <a:rPr lang="en-US" sz="1200" b="1" dirty="0"/>
              <a:t>();</a:t>
            </a:r>
          </a:p>
          <a:p>
            <a:pPr marL="114300" indent="0">
              <a:buNone/>
            </a:pPr>
            <a:r>
              <a:rPr lang="en-US" sz="1200" b="1" dirty="0"/>
              <a:t>        </a:t>
            </a:r>
          </a:p>
          <a:p>
            <a:pPr marL="114300" indent="0">
              <a:buNone/>
            </a:pPr>
            <a:r>
              <a:rPr lang="en-US" sz="1200" b="1" dirty="0"/>
              <a:t>        // Trying to set invalid age</a:t>
            </a:r>
          </a:p>
          <a:p>
            <a:pPr marL="114300" indent="0">
              <a:buNone/>
            </a:pPr>
            <a:r>
              <a:rPr lang="en-US" sz="1200" b="1" dirty="0"/>
              <a:t>        </a:t>
            </a:r>
            <a:r>
              <a:rPr lang="en-US" sz="1200" b="1" dirty="0" err="1"/>
              <a:t>person.setAge</a:t>
            </a:r>
            <a:r>
              <a:rPr lang="en-US" sz="1200" b="1" dirty="0"/>
              <a:t>(-5); // This will print an error message</a:t>
            </a:r>
          </a:p>
          <a:p>
            <a:pPr marL="114300" indent="0">
              <a:buNone/>
            </a:pPr>
            <a:r>
              <a:rPr lang="en-US" sz="1200" b="1" dirty="0"/>
              <a:t>    }</a:t>
            </a:r>
          </a:p>
          <a:p>
            <a:pPr marL="114300" indent="0">
              <a:buNone/>
            </a:pPr>
            <a:r>
              <a:rPr lang="en-US" sz="1200" b="1" dirty="0"/>
              <a:t>}</a:t>
            </a:r>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166</a:t>
            </a:fld>
            <a:endParaRPr lang="en-US"/>
          </a:p>
        </p:txBody>
      </p:sp>
    </p:spTree>
    <p:extLst>
      <p:ext uri="{BB962C8B-B14F-4D97-AF65-F5344CB8AC3E}">
        <p14:creationId xmlns:p14="http://schemas.microsoft.com/office/powerpoint/2010/main" val="320903230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011" y="190500"/>
            <a:ext cx="7772400" cy="620869"/>
          </a:xfrm>
        </p:spPr>
        <p:txBody>
          <a:bodyPr/>
          <a:lstStyle/>
          <a:p>
            <a:pPr fontAlgn="base"/>
            <a:r>
              <a:rPr lang="en-US" b="1" dirty="0" smtClean="0"/>
              <a:t>6. Abstraction </a:t>
            </a:r>
            <a:r>
              <a:rPr lang="en-US" b="1" dirty="0"/>
              <a:t>in Java</a:t>
            </a:r>
          </a:p>
        </p:txBody>
      </p:sp>
      <p:sp>
        <p:nvSpPr>
          <p:cNvPr id="3" name="Text Placeholder 2"/>
          <p:cNvSpPr>
            <a:spLocks noGrp="1"/>
          </p:cNvSpPr>
          <p:nvPr>
            <p:ph type="body" idx="1"/>
          </p:nvPr>
        </p:nvSpPr>
        <p:spPr>
          <a:xfrm>
            <a:off x="685800" y="963768"/>
            <a:ext cx="8342290" cy="5741831"/>
          </a:xfrm>
        </p:spPr>
        <p:txBody>
          <a:bodyPr/>
          <a:lstStyle/>
          <a:p>
            <a:pPr algn="just" fontAlgn="base">
              <a:buFont typeface="Wingdings" panose="05000000000000000000" pitchFamily="2" charset="2"/>
              <a:buChar char="q"/>
            </a:pPr>
            <a:r>
              <a:rPr lang="en-US" sz="2000" dirty="0"/>
              <a:t>In Java, abstraction is the process of identifying only the relevant details and ignoring the non-essential details. You can achieve abstraction by using interfaces and abstract classes. We will be learning about them in this article!</a:t>
            </a:r>
          </a:p>
          <a:p>
            <a:pPr algn="just" fontAlgn="base">
              <a:buFont typeface="Wingdings" panose="05000000000000000000" pitchFamily="2" charset="2"/>
              <a:buChar char="q"/>
            </a:pPr>
            <a:r>
              <a:rPr lang="en-US" sz="2000" dirty="0"/>
              <a:t>Abstraction, simply put, is the careful presentation of details which are significant. Programmers implement abstraction which helps them in writing efficient code.</a:t>
            </a:r>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167</a:t>
            </a:fld>
            <a:endParaRPr lang="en-US"/>
          </a:p>
        </p:txBody>
      </p:sp>
      <p:pic>
        <p:nvPicPr>
          <p:cNvPr id="5" name="Picture 4"/>
          <p:cNvPicPr>
            <a:picLocks noChangeAspect="1"/>
          </p:cNvPicPr>
          <p:nvPr/>
        </p:nvPicPr>
        <p:blipFill>
          <a:blip r:embed="rId2"/>
          <a:stretch>
            <a:fillRect/>
          </a:stretch>
        </p:blipFill>
        <p:spPr>
          <a:xfrm>
            <a:off x="1014209" y="3263613"/>
            <a:ext cx="7073721" cy="3568629"/>
          </a:xfrm>
          <a:prstGeom prst="rect">
            <a:avLst/>
          </a:prstGeom>
        </p:spPr>
      </p:pic>
    </p:spTree>
    <p:extLst>
      <p:ext uri="{BB962C8B-B14F-4D97-AF65-F5344CB8AC3E}">
        <p14:creationId xmlns:p14="http://schemas.microsoft.com/office/powerpoint/2010/main" val="5560742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592428"/>
          </a:xfrm>
        </p:spPr>
        <p:txBody>
          <a:bodyPr/>
          <a:lstStyle/>
          <a:p>
            <a:r>
              <a:rPr lang="en-US" dirty="0" smtClean="0"/>
              <a:t>Cont’d </a:t>
            </a:r>
            <a:endParaRPr lang="en-US" dirty="0"/>
          </a:p>
        </p:txBody>
      </p:sp>
      <p:sp>
        <p:nvSpPr>
          <p:cNvPr id="3" name="Text Placeholder 2"/>
          <p:cNvSpPr>
            <a:spLocks noGrp="1"/>
          </p:cNvSpPr>
          <p:nvPr>
            <p:ph type="body" idx="1"/>
          </p:nvPr>
        </p:nvSpPr>
        <p:spPr>
          <a:xfrm>
            <a:off x="321972" y="592428"/>
            <a:ext cx="8822028" cy="6113172"/>
          </a:xfrm>
        </p:spPr>
        <p:txBody>
          <a:bodyPr/>
          <a:lstStyle/>
          <a:p>
            <a:pPr algn="just">
              <a:buFont typeface="Wingdings" panose="05000000000000000000" pitchFamily="2" charset="2"/>
              <a:buChar char="q"/>
            </a:pPr>
            <a:r>
              <a:rPr lang="en-US" sz="2000" b="1" dirty="0"/>
              <a:t>Abstraction</a:t>
            </a:r>
            <a:r>
              <a:rPr lang="en-US" sz="2000" dirty="0"/>
              <a:t> is another key principle of Object-Oriented Programming (OOP). It refers to the concept of </a:t>
            </a:r>
            <a:r>
              <a:rPr lang="en-US" sz="2000" b="1" dirty="0"/>
              <a:t>hiding the complex implementation details</a:t>
            </a:r>
            <a:r>
              <a:rPr lang="en-US" sz="2000" dirty="0"/>
              <a:t> of a system and exposing only the essential features or functionalities to the user. Abstraction helps in reducing complexity and allowing the user to focus on high-level functionality rather than the intricate </a:t>
            </a:r>
            <a:r>
              <a:rPr lang="en-US" sz="2000" dirty="0" smtClean="0"/>
              <a:t>details </a:t>
            </a:r>
            <a:r>
              <a:rPr lang="en-US" sz="2000" dirty="0"/>
              <a:t>of how things work internally</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168</a:t>
            </a:fld>
            <a:endParaRPr lang="en-US"/>
          </a:p>
        </p:txBody>
      </p:sp>
      <p:pic>
        <p:nvPicPr>
          <p:cNvPr id="5" name="Picture 4"/>
          <p:cNvPicPr>
            <a:picLocks noChangeAspect="1"/>
          </p:cNvPicPr>
          <p:nvPr/>
        </p:nvPicPr>
        <p:blipFill>
          <a:blip r:embed="rId2"/>
          <a:stretch>
            <a:fillRect/>
          </a:stretch>
        </p:blipFill>
        <p:spPr>
          <a:xfrm>
            <a:off x="706862" y="2786130"/>
            <a:ext cx="8052248" cy="3690870"/>
          </a:xfrm>
          <a:prstGeom prst="rect">
            <a:avLst/>
          </a:prstGeom>
        </p:spPr>
      </p:pic>
    </p:spTree>
    <p:extLst>
      <p:ext uri="{BB962C8B-B14F-4D97-AF65-F5344CB8AC3E}">
        <p14:creationId xmlns:p14="http://schemas.microsoft.com/office/powerpoint/2010/main" val="152833477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28"/>
          <p:cNvSpPr txBox="1">
            <a:spLocks noGrp="1"/>
          </p:cNvSpPr>
          <p:nvPr>
            <p:ph type="title"/>
          </p:nvPr>
        </p:nvSpPr>
        <p:spPr>
          <a:xfrm>
            <a:off x="685800" y="200167"/>
            <a:ext cx="8171597" cy="1371600"/>
          </a:xfrm>
          <a:prstGeom prst="rect">
            <a:avLst/>
          </a:prstGeom>
          <a:noFill/>
          <a:ln>
            <a:noFill/>
          </a:ln>
        </p:spPr>
        <p:txBody>
          <a:bodyPr spcFirstLastPara="1" wrap="square" lIns="91425" tIns="45700" rIns="91425" bIns="45700" anchor="ctr" anchorCtr="0">
            <a:noAutofit/>
          </a:bodyPr>
          <a:lstStyle/>
          <a:p>
            <a:pPr lvl="0">
              <a:buClr>
                <a:schemeClr val="dk2"/>
              </a:buClr>
              <a:buSzPts val="4400"/>
            </a:pPr>
            <a:r>
              <a:rPr lang="en-US" sz="4400" b="0" i="0" u="none" dirty="0" smtClean="0">
                <a:solidFill>
                  <a:schemeClr val="dk2"/>
                </a:solidFill>
                <a:latin typeface="Times New Roman"/>
                <a:ea typeface="Times New Roman"/>
                <a:cs typeface="Times New Roman"/>
                <a:sym typeface="Times New Roman"/>
              </a:rPr>
              <a:t/>
            </a:r>
            <a:br>
              <a:rPr lang="en-US" sz="4400" b="0" i="0" u="none" dirty="0" smtClean="0">
                <a:solidFill>
                  <a:schemeClr val="dk2"/>
                </a:solidFill>
                <a:latin typeface="Times New Roman"/>
                <a:ea typeface="Times New Roman"/>
                <a:cs typeface="Times New Roman"/>
                <a:sym typeface="Times New Roman"/>
              </a:rPr>
            </a:br>
            <a:r>
              <a:rPr lang="en-US" dirty="0" smtClean="0"/>
              <a:t/>
            </a:r>
            <a:br>
              <a:rPr lang="en-US" dirty="0" smtClean="0"/>
            </a:br>
            <a:r>
              <a:rPr lang="en-US" dirty="0" smtClean="0"/>
              <a:t/>
            </a:r>
            <a:br>
              <a:rPr lang="en-US" dirty="0" smtClean="0"/>
            </a:br>
            <a:r>
              <a:rPr lang="en-US" b="1" dirty="0" smtClean="0">
                <a:solidFill>
                  <a:srgbClr val="C00000"/>
                </a:solidFill>
              </a:rPr>
              <a:t>Chap </a:t>
            </a:r>
            <a:r>
              <a:rPr lang="en-US" b="1" dirty="0" smtClean="0">
                <a:solidFill>
                  <a:srgbClr val="C00000"/>
                </a:solidFill>
              </a:rPr>
              <a:t>III </a:t>
            </a:r>
            <a:r>
              <a:rPr lang="en-US" dirty="0" smtClean="0"/>
              <a:t/>
            </a:r>
            <a:br>
              <a:rPr lang="en-US" dirty="0" smtClean="0"/>
            </a:br>
            <a:r>
              <a:rPr lang="en-US" dirty="0" smtClean="0"/>
              <a:t/>
            </a:r>
            <a:br>
              <a:rPr lang="en-US" dirty="0" smtClean="0"/>
            </a:br>
            <a:r>
              <a:rPr lang="en-US" sz="4400" b="0" i="0" u="none" dirty="0" smtClean="0">
                <a:solidFill>
                  <a:schemeClr val="dk2"/>
                </a:solidFill>
                <a:latin typeface="Times New Roman"/>
                <a:ea typeface="Times New Roman"/>
                <a:cs typeface="Times New Roman"/>
                <a:sym typeface="Times New Roman"/>
              </a:rPr>
              <a:t>JAVA DATABASE CONNECTIVITY (JDBC:JAVA DATABASE CONNECTOR )</a:t>
            </a:r>
            <a:endParaRPr dirty="0"/>
          </a:p>
        </p:txBody>
      </p:sp>
      <p:sp>
        <p:nvSpPr>
          <p:cNvPr id="798" name="Google Shape;798;p128"/>
          <p:cNvSpPr txBox="1">
            <a:spLocks noGrp="1"/>
          </p:cNvSpPr>
          <p:nvPr>
            <p:ph type="body" idx="1"/>
          </p:nvPr>
        </p:nvSpPr>
        <p:spPr>
          <a:xfrm>
            <a:off x="557012" y="1478924"/>
            <a:ext cx="8300385" cy="5226676"/>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endParaRPr lang="en-US" sz="3200" b="0" i="0" u="none" dirty="0" smtClean="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3200"/>
              <a:buFont typeface="Times New Roman"/>
              <a:buChar char="•"/>
            </a:pPr>
            <a:endParaRPr lang="en-US" dirty="0"/>
          </a:p>
          <a:p>
            <a:pPr marL="342900" marR="0" lvl="0" indent="-342900" algn="l" rtl="0">
              <a:lnSpc>
                <a:spcPct val="100000"/>
              </a:lnSpc>
              <a:spcBef>
                <a:spcPts val="0"/>
              </a:spcBef>
              <a:spcAft>
                <a:spcPts val="0"/>
              </a:spcAft>
              <a:buClr>
                <a:schemeClr val="dk1"/>
              </a:buClr>
              <a:buSzPts val="3200"/>
              <a:buFont typeface="Times New Roman"/>
              <a:buChar char="•"/>
            </a:pPr>
            <a:endParaRPr lang="en-US" sz="3200" b="0" i="0" u="none" dirty="0" smtClean="0">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3200"/>
              <a:buFont typeface="Times New Roman"/>
              <a:buChar char="•"/>
            </a:pPr>
            <a:endParaRPr lang="en-US" sz="2800" b="0" i="0" u="none" dirty="0" smtClean="0">
              <a:solidFill>
                <a:schemeClr val="dk1"/>
              </a:solidFill>
              <a:sym typeface="Times New Roman"/>
            </a:endParaRPr>
          </a:p>
          <a:p>
            <a:pPr marL="0" marR="0" lvl="0" indent="0" algn="l" rtl="0">
              <a:lnSpc>
                <a:spcPct val="100000"/>
              </a:lnSpc>
              <a:spcBef>
                <a:spcPts val="0"/>
              </a:spcBef>
              <a:spcAft>
                <a:spcPts val="0"/>
              </a:spcAft>
              <a:buClr>
                <a:schemeClr val="dk1"/>
              </a:buClr>
              <a:buSzPts val="3200"/>
              <a:buNone/>
            </a:pPr>
            <a:endParaRPr lang="en-US" sz="2800" b="0" i="0" u="none" dirty="0" smtClean="0">
              <a:solidFill>
                <a:schemeClr val="dk1"/>
              </a:solidFill>
              <a:sym typeface="Times New Roman"/>
            </a:endParaRPr>
          </a:p>
          <a:p>
            <a:pPr marR="0" lvl="0" indent="-457200" algn="l" rtl="0">
              <a:lnSpc>
                <a:spcPct val="100000"/>
              </a:lnSpc>
              <a:spcBef>
                <a:spcPts val="0"/>
              </a:spcBef>
              <a:spcAft>
                <a:spcPts val="0"/>
              </a:spcAft>
              <a:buClr>
                <a:schemeClr val="dk1"/>
              </a:buClr>
              <a:buSzPts val="3200"/>
              <a:buFont typeface="Wingdings" panose="05000000000000000000" pitchFamily="2" charset="2"/>
              <a:buChar char="q"/>
            </a:pPr>
            <a:r>
              <a:rPr lang="en-US" sz="2800" b="0" i="0" u="none" dirty="0" smtClean="0">
                <a:solidFill>
                  <a:schemeClr val="dk1"/>
                </a:solidFill>
                <a:sym typeface="Times New Roman"/>
              </a:rPr>
              <a:t>Netbeans </a:t>
            </a:r>
            <a:endParaRPr sz="2800" dirty="0"/>
          </a:p>
          <a:p>
            <a:pPr marR="0" lvl="0" indent="-457200" algn="l" rtl="0">
              <a:lnSpc>
                <a:spcPct val="100000"/>
              </a:lnSpc>
              <a:spcBef>
                <a:spcPts val="640"/>
              </a:spcBef>
              <a:spcAft>
                <a:spcPts val="0"/>
              </a:spcAft>
              <a:buClr>
                <a:schemeClr val="dk1"/>
              </a:buClr>
              <a:buSzPts val="3200"/>
              <a:buFont typeface="Wingdings" panose="05000000000000000000" pitchFamily="2" charset="2"/>
              <a:buChar char="q"/>
            </a:pPr>
            <a:r>
              <a:rPr lang="en-US" sz="2800" b="0" i="0" u="none" dirty="0">
                <a:solidFill>
                  <a:schemeClr val="dk1"/>
                </a:solidFill>
                <a:sym typeface="Times New Roman"/>
              </a:rPr>
              <a:t>Xamp</a:t>
            </a:r>
            <a:endParaRPr sz="2800" dirty="0"/>
          </a:p>
          <a:p>
            <a:pPr marR="0" lvl="0" indent="-457200" algn="l" rtl="0">
              <a:lnSpc>
                <a:spcPct val="100000"/>
              </a:lnSpc>
              <a:spcBef>
                <a:spcPts val="640"/>
              </a:spcBef>
              <a:spcAft>
                <a:spcPts val="0"/>
              </a:spcAft>
              <a:buClr>
                <a:schemeClr val="dk1"/>
              </a:buClr>
              <a:buSzPts val="3200"/>
              <a:buFont typeface="Wingdings" panose="05000000000000000000" pitchFamily="2" charset="2"/>
              <a:buChar char="q"/>
            </a:pPr>
            <a:r>
              <a:rPr lang="en-US" sz="2800" b="0" i="0" u="none" dirty="0">
                <a:solidFill>
                  <a:schemeClr val="dk1"/>
                </a:solidFill>
                <a:sym typeface="Times New Roman"/>
              </a:rPr>
              <a:t>Mysql connector </a:t>
            </a:r>
            <a:endParaRPr sz="2800" dirty="0"/>
          </a:p>
          <a:p>
            <a:pPr marL="342900" marR="0" lvl="0" indent="-139700" algn="l" rtl="0">
              <a:spcBef>
                <a:spcPts val="640"/>
              </a:spcBef>
              <a:spcAft>
                <a:spcPts val="0"/>
              </a:spcAft>
              <a:buClr>
                <a:schemeClr val="dk1"/>
              </a:buClr>
              <a:buSzPts val="3200"/>
              <a:buFont typeface="Times New Roman"/>
              <a:buNone/>
            </a:pPr>
            <a:endParaRPr sz="3200" b="0" i="0" u="none" dirty="0">
              <a:solidFill>
                <a:schemeClr val="dk1"/>
              </a:solidFill>
              <a:latin typeface="Times New Roman"/>
              <a:ea typeface="Times New Roman"/>
              <a:cs typeface="Times New Roman"/>
              <a:sym typeface="Times New Roman"/>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169</a:t>
            </a:fld>
            <a:endParaRPr lang="en-US" dirty="0"/>
          </a:p>
        </p:txBody>
      </p:sp>
      <p:pic>
        <p:nvPicPr>
          <p:cNvPr id="2" name="Picture 1"/>
          <p:cNvPicPr>
            <a:picLocks noChangeAspect="1"/>
          </p:cNvPicPr>
          <p:nvPr/>
        </p:nvPicPr>
        <p:blipFill>
          <a:blip r:embed="rId3"/>
          <a:stretch>
            <a:fillRect/>
          </a:stretch>
        </p:blipFill>
        <p:spPr>
          <a:xfrm>
            <a:off x="3777844" y="3587439"/>
            <a:ext cx="4899297" cy="255578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6590" y="1401337"/>
            <a:ext cx="7772400" cy="4114800"/>
          </a:xfrm>
        </p:spPr>
        <p:txBody>
          <a:bodyPr/>
          <a:lstStyle/>
          <a:p>
            <a:r>
              <a:rPr lang="en-US" b="1" dirty="0"/>
              <a:t>Download the JDK</a:t>
            </a:r>
            <a:r>
              <a:rPr lang="en-US" dirty="0"/>
              <a:t>: You can download the JDK from </a:t>
            </a:r>
            <a:r>
              <a:rPr lang="en-US" u="sng" dirty="0">
                <a:hlinkClick r:id="rId2"/>
              </a:rPr>
              <a:t>Oracle's website</a:t>
            </a:r>
            <a:r>
              <a:rPr lang="en-US" dirty="0"/>
              <a:t> or from OpenJDK distributions like </a:t>
            </a:r>
            <a:r>
              <a:rPr lang="en-US" u="sng" dirty="0">
                <a:hlinkClick r:id="rId3"/>
              </a:rPr>
              <a:t>AdoptOpenJDK</a:t>
            </a:r>
            <a:r>
              <a:rPr lang="en-US" dirty="0"/>
              <a:t>.</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34411246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06062"/>
            <a:ext cx="7772400" cy="742682"/>
          </a:xfrm>
        </p:spPr>
        <p:txBody>
          <a:bodyPr/>
          <a:lstStyle/>
          <a:p>
            <a:r>
              <a:rPr lang="en-US" sz="2400" b="1" dirty="0"/>
              <a:t>In order to deal with </a:t>
            </a:r>
            <a:r>
              <a:rPr lang="en-US" sz="2400" b="1" dirty="0" smtClean="0"/>
              <a:t>JDBC, some steps </a:t>
            </a:r>
            <a:r>
              <a:rPr lang="en-US" sz="2400" b="1" dirty="0"/>
              <a:t>are supposed to be followed:</a:t>
            </a:r>
          </a:p>
        </p:txBody>
      </p:sp>
      <p:sp>
        <p:nvSpPr>
          <p:cNvPr id="3" name="Text Placeholder 2"/>
          <p:cNvSpPr>
            <a:spLocks noGrp="1"/>
          </p:cNvSpPr>
          <p:nvPr>
            <p:ph type="body" idx="1"/>
          </p:nvPr>
        </p:nvSpPr>
        <p:spPr>
          <a:xfrm>
            <a:off x="492616" y="1079678"/>
            <a:ext cx="8651383" cy="5778321"/>
          </a:xfrm>
        </p:spPr>
        <p:txBody>
          <a:bodyPr/>
          <a:lstStyle/>
          <a:p>
            <a:pPr algn="just">
              <a:buFont typeface="Wingdings" panose="05000000000000000000" pitchFamily="2" charset="2"/>
              <a:buChar char="q"/>
            </a:pPr>
            <a:r>
              <a:rPr lang="en-US" sz="2000" dirty="0"/>
              <a:t>To set up and integrate </a:t>
            </a:r>
            <a:r>
              <a:rPr lang="en-US" sz="2000" b="1" dirty="0"/>
              <a:t>NetBeans</a:t>
            </a:r>
            <a:r>
              <a:rPr lang="en-US" sz="2000" dirty="0"/>
              <a:t>, </a:t>
            </a:r>
            <a:r>
              <a:rPr lang="en-US" sz="2000" b="1" dirty="0"/>
              <a:t>XAMPP</a:t>
            </a:r>
            <a:r>
              <a:rPr lang="en-US" sz="2000" dirty="0"/>
              <a:t>, and </a:t>
            </a:r>
            <a:r>
              <a:rPr lang="en-US" sz="2000" b="1" dirty="0"/>
              <a:t>MySQL Connector</a:t>
            </a:r>
            <a:r>
              <a:rPr lang="en-US" sz="2000" dirty="0"/>
              <a:t> for a Java project with a MySQL database, you can follow these steps. This guide assumes you're trying to create a simple Java project in </a:t>
            </a:r>
            <a:r>
              <a:rPr lang="en-US" sz="2000" b="1" dirty="0"/>
              <a:t>NetBeans</a:t>
            </a:r>
            <a:r>
              <a:rPr lang="en-US" sz="2000" dirty="0"/>
              <a:t> that connects to a </a:t>
            </a:r>
            <a:r>
              <a:rPr lang="en-US" sz="2000" b="1" dirty="0"/>
              <a:t>MySQL</a:t>
            </a:r>
            <a:r>
              <a:rPr lang="en-US" sz="2000" dirty="0"/>
              <a:t> database running on </a:t>
            </a:r>
            <a:r>
              <a:rPr lang="en-US" sz="2000" b="1" dirty="0"/>
              <a:t>XAMPP</a:t>
            </a:r>
            <a:r>
              <a:rPr lang="en-US" sz="2000" dirty="0" smtClean="0"/>
              <a:t>.</a:t>
            </a:r>
          </a:p>
          <a:p>
            <a:pPr marL="114300" indent="0" algn="just">
              <a:buNone/>
            </a:pP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170</a:t>
            </a:fld>
            <a:endParaRPr lang="en-US"/>
          </a:p>
        </p:txBody>
      </p:sp>
      <p:pic>
        <p:nvPicPr>
          <p:cNvPr id="6" name="Picture 5"/>
          <p:cNvPicPr>
            <a:picLocks noChangeAspect="1"/>
          </p:cNvPicPr>
          <p:nvPr/>
        </p:nvPicPr>
        <p:blipFill>
          <a:blip r:embed="rId2"/>
          <a:stretch>
            <a:fillRect/>
          </a:stretch>
        </p:blipFill>
        <p:spPr>
          <a:xfrm>
            <a:off x="685801" y="2649681"/>
            <a:ext cx="8409073" cy="3968988"/>
          </a:xfrm>
          <a:prstGeom prst="rect">
            <a:avLst/>
          </a:prstGeom>
        </p:spPr>
      </p:pic>
    </p:spTree>
    <p:extLst>
      <p:ext uri="{BB962C8B-B14F-4D97-AF65-F5344CB8AC3E}">
        <p14:creationId xmlns:p14="http://schemas.microsoft.com/office/powerpoint/2010/main" val="28673426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515155"/>
          </a:xfrm>
        </p:spPr>
        <p:txBody>
          <a:bodyPr/>
          <a:lstStyle/>
          <a:p>
            <a:r>
              <a:rPr lang="en-US" dirty="0" smtClean="0"/>
              <a:t>Cont’d</a:t>
            </a:r>
            <a:endParaRPr lang="en-US" dirty="0"/>
          </a:p>
        </p:txBody>
      </p:sp>
      <p:pic>
        <p:nvPicPr>
          <p:cNvPr id="5" name="Picture 4"/>
          <p:cNvPicPr>
            <a:picLocks noChangeAspect="1"/>
          </p:cNvPicPr>
          <p:nvPr/>
        </p:nvPicPr>
        <p:blipFill>
          <a:blip r:embed="rId2"/>
          <a:stretch>
            <a:fillRect/>
          </a:stretch>
        </p:blipFill>
        <p:spPr>
          <a:xfrm>
            <a:off x="1103514" y="897831"/>
            <a:ext cx="7898818" cy="4369628"/>
          </a:xfrm>
          <a:prstGeom prst="rect">
            <a:avLst/>
          </a:prstGeom>
        </p:spPr>
      </p:pic>
      <p:sp>
        <p:nvSpPr>
          <p:cNvPr id="3" name="Text Placeholder 2"/>
          <p:cNvSpPr>
            <a:spLocks noGrp="1"/>
          </p:cNvSpPr>
          <p:nvPr>
            <p:ph type="body" idx="1"/>
          </p:nvPr>
        </p:nvSpPr>
        <p:spPr>
          <a:xfrm>
            <a:off x="801710" y="680434"/>
            <a:ext cx="8071834" cy="6025166"/>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171</a:t>
            </a:fld>
            <a:endParaRPr lang="en-US"/>
          </a:p>
        </p:txBody>
      </p:sp>
      <p:pic>
        <p:nvPicPr>
          <p:cNvPr id="6" name="Picture 5"/>
          <p:cNvPicPr>
            <a:picLocks noChangeAspect="1"/>
          </p:cNvPicPr>
          <p:nvPr/>
        </p:nvPicPr>
        <p:blipFill>
          <a:blip r:embed="rId3"/>
          <a:stretch>
            <a:fillRect/>
          </a:stretch>
        </p:blipFill>
        <p:spPr>
          <a:xfrm>
            <a:off x="1241670" y="5432739"/>
            <a:ext cx="6627321" cy="1232208"/>
          </a:xfrm>
          <a:prstGeom prst="rect">
            <a:avLst/>
          </a:prstGeom>
        </p:spPr>
      </p:pic>
    </p:spTree>
    <p:extLst>
      <p:ext uri="{BB962C8B-B14F-4D97-AF65-F5344CB8AC3E}">
        <p14:creationId xmlns:p14="http://schemas.microsoft.com/office/powerpoint/2010/main" val="341147547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04959"/>
          </a:xfrm>
        </p:spPr>
        <p:txBody>
          <a:bodyPr/>
          <a:lstStyle/>
          <a:p>
            <a:r>
              <a:rPr lang="en-US" dirty="0" smtClean="0"/>
              <a:t>Cont’d</a:t>
            </a:r>
            <a:endParaRPr lang="en-US" dirty="0"/>
          </a:p>
        </p:txBody>
      </p:sp>
      <p:pic>
        <p:nvPicPr>
          <p:cNvPr id="5" name="Picture 4"/>
          <p:cNvPicPr>
            <a:picLocks noChangeAspect="1"/>
          </p:cNvPicPr>
          <p:nvPr/>
        </p:nvPicPr>
        <p:blipFill>
          <a:blip r:embed="rId2"/>
          <a:stretch>
            <a:fillRect/>
          </a:stretch>
        </p:blipFill>
        <p:spPr>
          <a:xfrm>
            <a:off x="847188" y="971415"/>
            <a:ext cx="7433927" cy="4888472"/>
          </a:xfrm>
          <a:prstGeom prst="rect">
            <a:avLst/>
          </a:prstGeom>
        </p:spPr>
      </p:pic>
      <p:sp>
        <p:nvSpPr>
          <p:cNvPr id="3" name="Text Placeholder 2"/>
          <p:cNvSpPr>
            <a:spLocks noGrp="1"/>
          </p:cNvSpPr>
          <p:nvPr>
            <p:ph type="body" idx="1"/>
          </p:nvPr>
        </p:nvSpPr>
        <p:spPr>
          <a:xfrm>
            <a:off x="595647" y="734095"/>
            <a:ext cx="8355169" cy="6010141"/>
          </a:xfrm>
        </p:spPr>
        <p:txBody>
          <a:bodyPr/>
          <a:lstStyle/>
          <a:p>
            <a:pPr marL="114300" indent="0">
              <a:buNone/>
            </a:pPr>
            <a:r>
              <a:rPr lang="en-US" sz="2400" dirty="0" smtClean="0"/>
              <a:t>.</a:t>
            </a: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172</a:t>
            </a:fld>
            <a:endParaRPr lang="en-US"/>
          </a:p>
        </p:txBody>
      </p:sp>
      <p:pic>
        <p:nvPicPr>
          <p:cNvPr id="6" name="Picture 5"/>
          <p:cNvPicPr>
            <a:picLocks noChangeAspect="1"/>
          </p:cNvPicPr>
          <p:nvPr/>
        </p:nvPicPr>
        <p:blipFill>
          <a:blip r:embed="rId3"/>
          <a:stretch>
            <a:fillRect/>
          </a:stretch>
        </p:blipFill>
        <p:spPr>
          <a:xfrm>
            <a:off x="5567896" y="3600719"/>
            <a:ext cx="3294175" cy="1384480"/>
          </a:xfrm>
          <a:prstGeom prst="rect">
            <a:avLst/>
          </a:prstGeom>
        </p:spPr>
      </p:pic>
    </p:spTree>
    <p:extLst>
      <p:ext uri="{BB962C8B-B14F-4D97-AF65-F5344CB8AC3E}">
        <p14:creationId xmlns:p14="http://schemas.microsoft.com/office/powerpoint/2010/main" val="236600503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4445"/>
            <a:ext cx="7772400" cy="497983"/>
          </a:xfrm>
        </p:spPr>
        <p:txBody>
          <a:bodyPr/>
          <a:lstStyle/>
          <a:p>
            <a:r>
              <a:rPr lang="en-US" dirty="0"/>
              <a:t>Cont’d</a:t>
            </a:r>
          </a:p>
        </p:txBody>
      </p:sp>
      <p:sp>
        <p:nvSpPr>
          <p:cNvPr id="3" name="Text Placeholder 2"/>
          <p:cNvSpPr>
            <a:spLocks noGrp="1"/>
          </p:cNvSpPr>
          <p:nvPr>
            <p:ph type="body" idx="1"/>
          </p:nvPr>
        </p:nvSpPr>
        <p:spPr>
          <a:xfrm>
            <a:off x="518373" y="708338"/>
            <a:ext cx="8496837" cy="5997262"/>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173</a:t>
            </a:fld>
            <a:endParaRPr lang="en-US"/>
          </a:p>
        </p:txBody>
      </p:sp>
      <p:pic>
        <p:nvPicPr>
          <p:cNvPr id="5" name="Picture 4"/>
          <p:cNvPicPr>
            <a:picLocks noChangeAspect="1"/>
          </p:cNvPicPr>
          <p:nvPr/>
        </p:nvPicPr>
        <p:blipFill>
          <a:blip r:embed="rId2"/>
          <a:stretch>
            <a:fillRect/>
          </a:stretch>
        </p:blipFill>
        <p:spPr>
          <a:xfrm>
            <a:off x="953808" y="978122"/>
            <a:ext cx="8136756" cy="3452210"/>
          </a:xfrm>
          <a:prstGeom prst="rect">
            <a:avLst/>
          </a:prstGeom>
        </p:spPr>
      </p:pic>
    </p:spTree>
    <p:extLst>
      <p:ext uri="{BB962C8B-B14F-4D97-AF65-F5344CB8AC3E}">
        <p14:creationId xmlns:p14="http://schemas.microsoft.com/office/powerpoint/2010/main" val="34829354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69354"/>
          </a:xfrm>
        </p:spPr>
        <p:txBody>
          <a:bodyPr/>
          <a:lstStyle/>
          <a:p>
            <a:r>
              <a:rPr lang="en-US" dirty="0" smtClean="0"/>
              <a:t>Cont’d</a:t>
            </a:r>
            <a:endParaRPr lang="en-US" dirty="0"/>
          </a:p>
        </p:txBody>
      </p:sp>
      <p:sp>
        <p:nvSpPr>
          <p:cNvPr id="3" name="Text Placeholder 2"/>
          <p:cNvSpPr>
            <a:spLocks noGrp="1"/>
          </p:cNvSpPr>
          <p:nvPr>
            <p:ph type="body" idx="1"/>
          </p:nvPr>
        </p:nvSpPr>
        <p:spPr>
          <a:xfrm>
            <a:off x="685800" y="828144"/>
            <a:ext cx="8110470" cy="5945746"/>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174</a:t>
            </a:fld>
            <a:endParaRPr lang="en-US"/>
          </a:p>
        </p:txBody>
      </p:sp>
      <p:pic>
        <p:nvPicPr>
          <p:cNvPr id="6" name="Picture 5"/>
          <p:cNvPicPr>
            <a:picLocks noChangeAspect="1"/>
          </p:cNvPicPr>
          <p:nvPr/>
        </p:nvPicPr>
        <p:blipFill>
          <a:blip r:embed="rId2"/>
          <a:stretch>
            <a:fillRect/>
          </a:stretch>
        </p:blipFill>
        <p:spPr>
          <a:xfrm>
            <a:off x="1380656" y="691564"/>
            <a:ext cx="6382688" cy="6166436"/>
          </a:xfrm>
          <a:prstGeom prst="rect">
            <a:avLst/>
          </a:prstGeom>
        </p:spPr>
      </p:pic>
    </p:spTree>
    <p:extLst>
      <p:ext uri="{BB962C8B-B14F-4D97-AF65-F5344CB8AC3E}">
        <p14:creationId xmlns:p14="http://schemas.microsoft.com/office/powerpoint/2010/main" val="181431055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32" y="190500"/>
            <a:ext cx="7772400" cy="620869"/>
          </a:xfrm>
        </p:spPr>
        <p:txBody>
          <a:bodyPr/>
          <a:lstStyle/>
          <a:p>
            <a:r>
              <a:rPr lang="en-US" dirty="0" smtClean="0"/>
              <a:t>Cont’d</a:t>
            </a:r>
            <a:endParaRPr lang="en-US" dirty="0"/>
          </a:p>
        </p:txBody>
      </p:sp>
      <p:pic>
        <p:nvPicPr>
          <p:cNvPr id="6" name="Picture 5"/>
          <p:cNvPicPr>
            <a:picLocks noChangeAspect="1"/>
          </p:cNvPicPr>
          <p:nvPr/>
        </p:nvPicPr>
        <p:blipFill>
          <a:blip r:embed="rId2"/>
          <a:stretch>
            <a:fillRect/>
          </a:stretch>
        </p:blipFill>
        <p:spPr>
          <a:xfrm>
            <a:off x="989620" y="944719"/>
            <a:ext cx="6881423" cy="3989231"/>
          </a:xfrm>
          <a:prstGeom prst="rect">
            <a:avLst/>
          </a:prstGeom>
        </p:spPr>
      </p:pic>
      <p:sp>
        <p:nvSpPr>
          <p:cNvPr id="3" name="Text Placeholder 2"/>
          <p:cNvSpPr>
            <a:spLocks noGrp="1"/>
          </p:cNvSpPr>
          <p:nvPr>
            <p:ph type="body" idx="1"/>
          </p:nvPr>
        </p:nvSpPr>
        <p:spPr>
          <a:xfrm>
            <a:off x="544132" y="976648"/>
            <a:ext cx="7772400" cy="5565820"/>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175</a:t>
            </a:fld>
            <a:endParaRPr lang="en-US"/>
          </a:p>
        </p:txBody>
      </p:sp>
      <p:pic>
        <p:nvPicPr>
          <p:cNvPr id="5" name="Picture 4"/>
          <p:cNvPicPr>
            <a:picLocks noChangeAspect="1"/>
          </p:cNvPicPr>
          <p:nvPr/>
        </p:nvPicPr>
        <p:blipFill>
          <a:blip r:embed="rId3"/>
          <a:stretch>
            <a:fillRect/>
          </a:stretch>
        </p:blipFill>
        <p:spPr>
          <a:xfrm>
            <a:off x="824516" y="4965879"/>
            <a:ext cx="7273726" cy="1608518"/>
          </a:xfrm>
          <a:prstGeom prst="rect">
            <a:avLst/>
          </a:prstGeom>
        </p:spPr>
      </p:pic>
    </p:spTree>
    <p:extLst>
      <p:ext uri="{BB962C8B-B14F-4D97-AF65-F5344CB8AC3E}">
        <p14:creationId xmlns:p14="http://schemas.microsoft.com/office/powerpoint/2010/main" val="226458774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4445"/>
            <a:ext cx="7772400" cy="858592"/>
          </a:xfrm>
        </p:spPr>
        <p:txBody>
          <a:bodyPr/>
          <a:lstStyle/>
          <a:p>
            <a:r>
              <a:rPr lang="en-US" sz="2400" dirty="0" smtClean="0"/>
              <a:t>DESIGN A FORM USNING JAVA </a:t>
            </a:r>
            <a:r>
              <a:rPr lang="en-US" sz="2400" b="1" dirty="0" smtClean="0"/>
              <a:t>Swing LIBRARY </a:t>
            </a:r>
            <a:endParaRPr lang="en-US" sz="2400" dirty="0"/>
          </a:p>
        </p:txBody>
      </p:sp>
      <p:sp>
        <p:nvSpPr>
          <p:cNvPr id="3" name="Text Placeholder 2"/>
          <p:cNvSpPr>
            <a:spLocks noGrp="1"/>
          </p:cNvSpPr>
          <p:nvPr>
            <p:ph type="body" idx="1"/>
          </p:nvPr>
        </p:nvSpPr>
        <p:spPr>
          <a:xfrm>
            <a:off x="685800" y="724437"/>
            <a:ext cx="8355169" cy="6133563"/>
          </a:xfrm>
        </p:spPr>
        <p:txBody>
          <a:bodyPr/>
          <a:lstStyle/>
          <a:p>
            <a:pPr algn="just">
              <a:lnSpc>
                <a:spcPct val="150000"/>
              </a:lnSpc>
            </a:pPr>
            <a:r>
              <a:rPr lang="en-US" sz="1800" b="1" dirty="0"/>
              <a:t>Swing</a:t>
            </a:r>
            <a:r>
              <a:rPr lang="en-US" sz="1800" dirty="0"/>
              <a:t> is a part of Java's </a:t>
            </a:r>
            <a:r>
              <a:rPr lang="en-US" sz="1800" b="1" dirty="0"/>
              <a:t>Standard Library</a:t>
            </a:r>
            <a:r>
              <a:rPr lang="en-US" sz="1800" dirty="0"/>
              <a:t> that provides a set of </a:t>
            </a:r>
            <a:r>
              <a:rPr lang="en-US" sz="1800" b="1" dirty="0"/>
              <a:t>GUI (Graphical User Interface)</a:t>
            </a:r>
            <a:r>
              <a:rPr lang="en-US" sz="1800" dirty="0"/>
              <a:t> components for building desktop applications. It is built on top of the </a:t>
            </a:r>
            <a:r>
              <a:rPr lang="en-US" sz="1800" b="1" dirty="0"/>
              <a:t>Abstract Window Toolkit (AWT)</a:t>
            </a:r>
            <a:r>
              <a:rPr lang="en-US" sz="1800" dirty="0"/>
              <a:t>, and unlike AWT, Swing provides a more feature-rich and flexible set of components for building user interfaces</a:t>
            </a:r>
            <a:r>
              <a:rPr lang="en-US" sz="1800" dirty="0" smtClean="0"/>
              <a:t>.</a:t>
            </a:r>
          </a:p>
          <a:p>
            <a:pPr algn="just">
              <a:lnSpc>
                <a:spcPct val="150000"/>
              </a:lnSpc>
            </a:pPr>
            <a:endParaRPr lang="en-US" sz="1800" dirty="0"/>
          </a:p>
          <a:p>
            <a:pPr algn="just">
              <a:lnSpc>
                <a:spcPct val="150000"/>
              </a:lnSpc>
            </a:pPr>
            <a:endParaRPr lang="en-US" sz="1800" dirty="0" smtClean="0"/>
          </a:p>
          <a:p>
            <a:pPr algn="just">
              <a:lnSpc>
                <a:spcPct val="150000"/>
              </a:lnSpc>
            </a:pPr>
            <a:endParaRPr lang="en-US" sz="1800" dirty="0"/>
          </a:p>
          <a:p>
            <a:pPr algn="just">
              <a:lnSpc>
                <a:spcPct val="150000"/>
              </a:lnSpc>
            </a:pPr>
            <a:endParaRPr lang="en-US" sz="1800" dirty="0" smtClean="0"/>
          </a:p>
          <a:p>
            <a:pPr algn="just">
              <a:lnSpc>
                <a:spcPct val="150000"/>
              </a:lnSpc>
            </a:pPr>
            <a:endParaRPr lang="en-US" sz="1800" dirty="0"/>
          </a:p>
          <a:p>
            <a:pPr algn="just">
              <a:lnSpc>
                <a:spcPct val="150000"/>
              </a:lnSpc>
            </a:pPr>
            <a:endParaRPr lang="en-US" sz="1800" dirty="0" smtClean="0"/>
          </a:p>
          <a:p>
            <a:pPr algn="just">
              <a:lnSpc>
                <a:spcPct val="150000"/>
              </a:lnSpc>
            </a:pPr>
            <a:endParaRPr lang="en-US" sz="1800" dirty="0"/>
          </a:p>
          <a:p>
            <a:pPr algn="just">
              <a:lnSpc>
                <a:spcPct val="150000"/>
              </a:lnSpc>
            </a:pPr>
            <a:endParaRPr lang="en-US" sz="1800" dirty="0" smtClean="0"/>
          </a:p>
          <a:p>
            <a:pPr algn="just">
              <a:lnSpc>
                <a:spcPct val="150000"/>
              </a:lnSpc>
            </a:pPr>
            <a:r>
              <a:rPr lang="en-US" sz="1800" b="1" dirty="0" smtClean="0"/>
              <a:t>DOUBLE CLICKS ON SAVE RECORDS BUTTON  </a:t>
            </a:r>
            <a:r>
              <a:rPr lang="en-US" sz="1800" dirty="0" smtClean="0">
                <a:sym typeface="Wingdings" panose="05000000000000000000" pitchFamily="2" charset="2"/>
              </a:rPr>
              <a:t></a:t>
            </a: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176</a:t>
            </a:fld>
            <a:endParaRPr lang="en-US" dirty="0"/>
          </a:p>
        </p:txBody>
      </p:sp>
      <p:pic>
        <p:nvPicPr>
          <p:cNvPr id="5" name="Picture 4"/>
          <p:cNvPicPr>
            <a:picLocks noChangeAspect="1"/>
          </p:cNvPicPr>
          <p:nvPr/>
        </p:nvPicPr>
        <p:blipFill>
          <a:blip r:embed="rId2"/>
          <a:stretch>
            <a:fillRect/>
          </a:stretch>
        </p:blipFill>
        <p:spPr>
          <a:xfrm>
            <a:off x="1127706" y="2502393"/>
            <a:ext cx="2182164" cy="3718103"/>
          </a:xfrm>
          <a:prstGeom prst="rect">
            <a:avLst/>
          </a:prstGeom>
        </p:spPr>
      </p:pic>
      <p:pic>
        <p:nvPicPr>
          <p:cNvPr id="6" name="Picture 5"/>
          <p:cNvPicPr>
            <a:picLocks noChangeAspect="1"/>
          </p:cNvPicPr>
          <p:nvPr/>
        </p:nvPicPr>
        <p:blipFill>
          <a:blip r:embed="rId3"/>
          <a:stretch>
            <a:fillRect/>
          </a:stretch>
        </p:blipFill>
        <p:spPr>
          <a:xfrm>
            <a:off x="4270449" y="2445510"/>
            <a:ext cx="4565502" cy="3061080"/>
          </a:xfrm>
          <a:prstGeom prst="rect">
            <a:avLst/>
          </a:prstGeom>
        </p:spPr>
      </p:pic>
    </p:spTree>
    <p:extLst>
      <p:ext uri="{BB962C8B-B14F-4D97-AF65-F5344CB8AC3E}">
        <p14:creationId xmlns:p14="http://schemas.microsoft.com/office/powerpoint/2010/main" val="31969612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779"/>
            <a:ext cx="7772400" cy="600075"/>
          </a:xfrm>
        </p:spPr>
        <p:txBody>
          <a:bodyPr/>
          <a:lstStyle/>
          <a:p>
            <a:r>
              <a:rPr lang="en-US" dirty="0" smtClean="0"/>
              <a:t>Cont’d</a:t>
            </a:r>
            <a:endParaRPr lang="en-US" dirty="0"/>
          </a:p>
        </p:txBody>
      </p:sp>
      <p:pic>
        <p:nvPicPr>
          <p:cNvPr id="5" name="Picture 4"/>
          <p:cNvPicPr>
            <a:picLocks noChangeAspect="1"/>
          </p:cNvPicPr>
          <p:nvPr/>
        </p:nvPicPr>
        <p:blipFill>
          <a:blip r:embed="rId2"/>
          <a:stretch>
            <a:fillRect/>
          </a:stretch>
        </p:blipFill>
        <p:spPr>
          <a:xfrm>
            <a:off x="1298105" y="2887283"/>
            <a:ext cx="5152064" cy="1182441"/>
          </a:xfrm>
          <a:prstGeom prst="rect">
            <a:avLst/>
          </a:prstGeom>
        </p:spPr>
      </p:pic>
      <p:sp>
        <p:nvSpPr>
          <p:cNvPr id="3" name="Text Placeholder 2"/>
          <p:cNvSpPr>
            <a:spLocks noGrp="1"/>
          </p:cNvSpPr>
          <p:nvPr>
            <p:ph type="body" idx="1"/>
          </p:nvPr>
        </p:nvSpPr>
        <p:spPr>
          <a:xfrm>
            <a:off x="685800" y="1141122"/>
            <a:ext cx="7772400" cy="5107278"/>
          </a:xfrm>
        </p:spPr>
        <p:txBody>
          <a:bodyPr/>
          <a:lstStyle/>
          <a:p>
            <a:pPr>
              <a:buFont typeface="Wingdings" panose="05000000000000000000" pitchFamily="2" charset="2"/>
              <a:buChar char="q"/>
            </a:pPr>
            <a:r>
              <a:rPr lang="en-US" dirty="0" smtClean="0"/>
              <a:t>Double clicks on button save records as shown below: </a:t>
            </a:r>
          </a:p>
          <a:p>
            <a:pPr>
              <a:buFont typeface="Wingdings" panose="05000000000000000000" pitchFamily="2" charset="2"/>
              <a:buChar char="q"/>
            </a:pPr>
            <a:endParaRPr lang="en-US" dirty="0"/>
          </a:p>
          <a:p>
            <a:pPr>
              <a:buFont typeface="Wingdings" panose="05000000000000000000" pitchFamily="2" charset="2"/>
              <a:buChar char="q"/>
            </a:pPr>
            <a:endParaRPr lang="en-US" dirty="0" smtClean="0"/>
          </a:p>
          <a:p>
            <a:pPr>
              <a:buFont typeface="Wingdings" panose="05000000000000000000" pitchFamily="2" charset="2"/>
              <a:buChar char="q"/>
            </a:pPr>
            <a:endParaRPr lang="en-US" dirty="0"/>
          </a:p>
          <a:p>
            <a:pPr>
              <a:buFont typeface="Wingdings" panose="05000000000000000000" pitchFamily="2" charset="2"/>
              <a:buChar char="q"/>
            </a:pPr>
            <a:endParaRPr lang="en-US" dirty="0" smtClean="0"/>
          </a:p>
          <a:p>
            <a:pPr>
              <a:buFont typeface="Wingdings" panose="05000000000000000000" pitchFamily="2" charset="2"/>
              <a:buChar char="q"/>
            </a:pPr>
            <a:r>
              <a:rPr lang="en-US" dirty="0" smtClean="0"/>
              <a:t>When make double clicks, you will get place to type codes as shown below: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177</a:t>
            </a:fld>
            <a:endParaRPr lang="en-US"/>
          </a:p>
        </p:txBody>
      </p:sp>
    </p:spTree>
    <p:extLst>
      <p:ext uri="{BB962C8B-B14F-4D97-AF65-F5344CB8AC3E}">
        <p14:creationId xmlns:p14="http://schemas.microsoft.com/office/powerpoint/2010/main" val="268964305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399245"/>
          </a:xfrm>
        </p:spPr>
        <p:txBody>
          <a:bodyPr/>
          <a:lstStyle/>
          <a:p>
            <a:r>
              <a:rPr lang="en-US" sz="3200" dirty="0" smtClean="0"/>
              <a:t>Import java packages on your page</a:t>
            </a:r>
            <a:endParaRPr lang="en-US" sz="3200" dirty="0"/>
          </a:p>
        </p:txBody>
      </p:sp>
      <p:pic>
        <p:nvPicPr>
          <p:cNvPr id="6" name="Picture 5"/>
          <p:cNvPicPr>
            <a:picLocks noChangeAspect="1"/>
          </p:cNvPicPr>
          <p:nvPr/>
        </p:nvPicPr>
        <p:blipFill>
          <a:blip r:embed="rId2"/>
          <a:stretch>
            <a:fillRect/>
          </a:stretch>
        </p:blipFill>
        <p:spPr>
          <a:xfrm>
            <a:off x="1278268" y="1963890"/>
            <a:ext cx="6989925" cy="2178678"/>
          </a:xfrm>
          <a:prstGeom prst="rect">
            <a:avLst/>
          </a:prstGeom>
        </p:spPr>
      </p:pic>
      <p:sp>
        <p:nvSpPr>
          <p:cNvPr id="3" name="Text Placeholder 2"/>
          <p:cNvSpPr>
            <a:spLocks noGrp="1"/>
          </p:cNvSpPr>
          <p:nvPr>
            <p:ph type="body" idx="1"/>
          </p:nvPr>
        </p:nvSpPr>
        <p:spPr>
          <a:xfrm>
            <a:off x="685799" y="616039"/>
            <a:ext cx="8174865" cy="5256728"/>
          </a:xfrm>
        </p:spPr>
        <p:txBody>
          <a:bodyPr/>
          <a:lstStyle/>
          <a:p>
            <a:pPr marL="114300" indent="0">
              <a:buNone/>
            </a:pPr>
            <a:r>
              <a:rPr lang="en-US" sz="1400" dirty="0" smtClean="0"/>
              <a:t>.</a:t>
            </a:r>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178</a:t>
            </a:fld>
            <a:endParaRPr lang="en-US"/>
          </a:p>
        </p:txBody>
      </p:sp>
      <p:pic>
        <p:nvPicPr>
          <p:cNvPr id="7" name="Picture 6"/>
          <p:cNvPicPr>
            <a:picLocks noChangeAspect="1"/>
          </p:cNvPicPr>
          <p:nvPr/>
        </p:nvPicPr>
        <p:blipFill>
          <a:blip r:embed="rId3"/>
          <a:stretch>
            <a:fillRect/>
          </a:stretch>
        </p:blipFill>
        <p:spPr>
          <a:xfrm>
            <a:off x="685799" y="931435"/>
            <a:ext cx="7257861" cy="536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478511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pic>
        <p:nvPicPr>
          <p:cNvPr id="5" name="Picture 4"/>
          <p:cNvPicPr>
            <a:picLocks noChangeAspect="1"/>
          </p:cNvPicPr>
          <p:nvPr/>
        </p:nvPicPr>
        <p:blipFill>
          <a:blip r:embed="rId2"/>
          <a:stretch>
            <a:fillRect/>
          </a:stretch>
        </p:blipFill>
        <p:spPr>
          <a:xfrm>
            <a:off x="0" y="880059"/>
            <a:ext cx="9152697" cy="5855594"/>
          </a:xfrm>
          <a:prstGeom prst="rect">
            <a:avLst/>
          </a:prstGeom>
        </p:spPr>
      </p:pic>
      <p:sp>
        <p:nvSpPr>
          <p:cNvPr id="3" name="Text Placeholder 2"/>
          <p:cNvSpPr>
            <a:spLocks noGrp="1"/>
          </p:cNvSpPr>
          <p:nvPr>
            <p:ph type="body" idx="1"/>
          </p:nvPr>
        </p:nvSpPr>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179</a:t>
            </a:fld>
            <a:endParaRPr lang="en-US"/>
          </a:p>
        </p:txBody>
      </p:sp>
      <p:pic>
        <p:nvPicPr>
          <p:cNvPr id="6" name="Picture 5"/>
          <p:cNvPicPr>
            <a:picLocks noChangeAspect="1"/>
          </p:cNvPicPr>
          <p:nvPr/>
        </p:nvPicPr>
        <p:blipFill>
          <a:blip r:embed="rId3"/>
          <a:stretch>
            <a:fillRect/>
          </a:stretch>
        </p:blipFill>
        <p:spPr>
          <a:xfrm>
            <a:off x="542254" y="151326"/>
            <a:ext cx="7120675" cy="576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9940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JAVA PROGRAM FROM CMD</a:t>
            </a:r>
            <a:endParaRPr lang="en-US" dirty="0"/>
          </a:p>
        </p:txBody>
      </p:sp>
      <p:sp>
        <p:nvSpPr>
          <p:cNvPr id="4" name="Rectangle 1"/>
          <p:cNvSpPr>
            <a:spLocks noGrp="1" noChangeArrowheads="1"/>
          </p:cNvSpPr>
          <p:nvPr>
            <p:ph type="body" idx="1"/>
          </p:nvPr>
        </p:nvSpPr>
        <p:spPr bwMode="auto">
          <a:xfrm>
            <a:off x="685800" y="2225393"/>
            <a:ext cx="820402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Example of compiling and running a Java program from the command line:</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Write your Java code in a file named HelloWorld.java.</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Open the command line or terminal.</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Navigate to the directory where the .java file is located.</a:t>
            </a:r>
          </a:p>
          <a:p>
            <a:pPr marL="0" indent="0" eaLnBrk="0" fontAlgn="base" hangingPunct="0">
              <a:lnSpc>
                <a:spcPct val="150000"/>
              </a:lnSpc>
              <a:spcBef>
                <a:spcPct val="0"/>
              </a:spcBef>
              <a:spcAft>
                <a:spcPct val="0"/>
              </a:spcAft>
              <a:buClrTx/>
              <a:buSzTx/>
              <a:buFontTx/>
              <a:buAutoNum type="arabicPeriod"/>
            </a:pPr>
            <a:r>
              <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Compile the program:	</a:t>
            </a:r>
            <a:r>
              <a:rPr lang="en-US" altLang="en-US" sz="20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javac </a:t>
            </a:r>
            <a:r>
              <a:rPr lang="en-US" alt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HelloWorld.java</a:t>
            </a:r>
            <a:r>
              <a:rPr lang="en-US" altLang="en-US" sz="2000" b="1" dirty="0">
                <a:solidFill>
                  <a:schemeClr val="tx1"/>
                </a:solidFill>
                <a:latin typeface="Times New Roman" panose="02020603050405020304" pitchFamily="18" charset="0"/>
                <a:cs typeface="Times New Roman" panose="02020603050405020304" pitchFamily="18" charset="0"/>
              </a:rPr>
              <a:t> </a:t>
            </a:r>
          </a:p>
          <a:p>
            <a:pPr marL="0" indent="0" eaLnBrk="0" fontAlgn="base" hangingPunct="0">
              <a:lnSpc>
                <a:spcPct val="150000"/>
              </a:lnSpc>
              <a:spcBef>
                <a:spcPct val="0"/>
              </a:spcBef>
              <a:spcAft>
                <a:spcPct val="0"/>
              </a:spcAft>
              <a:buClrTx/>
              <a:buSzTx/>
              <a:buFontTx/>
              <a:buAutoNum type="arabicPeriod"/>
            </a:pPr>
            <a:r>
              <a:rPr lang="en-US" alt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Run </a:t>
            </a:r>
            <a:r>
              <a:rPr lang="en-US" altLang="en-US" sz="2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t>
            </a:r>
            <a:r>
              <a:rPr lang="en-US" altLang="en-US" sz="20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program:	</a:t>
            </a:r>
            <a:r>
              <a:rPr lang="en-US" altLang="en-US" sz="20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java </a:t>
            </a:r>
            <a:r>
              <a:rPr lang="en-US" alt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HelloWorld</a:t>
            </a:r>
            <a:r>
              <a:rPr lang="en-US" altLang="en-US" sz="2000" b="1" dirty="0">
                <a:solidFill>
                  <a:schemeClr val="tx1"/>
                </a:solidFill>
                <a:latin typeface="Times New Roman" panose="02020603050405020304" pitchFamily="18" charset="0"/>
                <a:cs typeface="Times New Roman" panose="02020603050405020304" pitchFamily="18" charset="0"/>
              </a:rPr>
              <a:t> </a:t>
            </a:r>
          </a:p>
          <a:p>
            <a:pPr marL="0" indent="0" eaLnBrk="0" fontAlgn="base" hangingPunct="0">
              <a:spcBef>
                <a:spcPct val="0"/>
              </a:spcBef>
              <a:spcAft>
                <a:spcPct val="0"/>
              </a:spcAft>
              <a:buClrTx/>
              <a:buSzTx/>
              <a:buFontTx/>
              <a:buAutoNum type="arabicPeriod"/>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2147867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1143000"/>
          </a:xfrm>
        </p:spPr>
        <p:txBody>
          <a:bodyPr/>
          <a:lstStyle/>
          <a:p>
            <a:r>
              <a:rPr lang="en-US" sz="3200" dirty="0" smtClean="0"/>
              <a:t>Check if the connection has established successfully</a:t>
            </a:r>
            <a:endParaRPr lang="en-US" sz="3200" dirty="0"/>
          </a:p>
        </p:txBody>
      </p:sp>
      <p:pic>
        <p:nvPicPr>
          <p:cNvPr id="6" name="Picture 5"/>
          <p:cNvPicPr>
            <a:picLocks noChangeAspect="1"/>
          </p:cNvPicPr>
          <p:nvPr/>
        </p:nvPicPr>
        <p:blipFill>
          <a:blip r:embed="rId2"/>
          <a:stretch>
            <a:fillRect/>
          </a:stretch>
        </p:blipFill>
        <p:spPr>
          <a:xfrm>
            <a:off x="1001868" y="1690084"/>
            <a:ext cx="6216921" cy="3294040"/>
          </a:xfrm>
          <a:prstGeom prst="rect">
            <a:avLst/>
          </a:prstGeom>
        </p:spPr>
      </p:pic>
      <p:sp>
        <p:nvSpPr>
          <p:cNvPr id="3" name="Text Placeholder 2"/>
          <p:cNvSpPr>
            <a:spLocks noGrp="1"/>
          </p:cNvSpPr>
          <p:nvPr>
            <p:ph type="body" idx="1"/>
          </p:nvPr>
        </p:nvSpPr>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180</a:t>
            </a:fld>
            <a:endParaRPr lang="en-US"/>
          </a:p>
        </p:txBody>
      </p:sp>
    </p:spTree>
    <p:extLst>
      <p:ext uri="{BB962C8B-B14F-4D97-AF65-F5344CB8AC3E}">
        <p14:creationId xmlns:p14="http://schemas.microsoft.com/office/powerpoint/2010/main" val="21482358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698142"/>
          </a:xfrm>
        </p:spPr>
        <p:txBody>
          <a:bodyPr/>
          <a:lstStyle/>
          <a:p>
            <a:r>
              <a:rPr lang="en-US" b="1" dirty="0" smtClean="0"/>
              <a:t>SUMMARY: steps</a:t>
            </a:r>
            <a:endParaRPr lang="en-US" b="1" dirty="0"/>
          </a:p>
        </p:txBody>
      </p:sp>
      <p:sp>
        <p:nvSpPr>
          <p:cNvPr id="3" name="Text Placeholder 2"/>
          <p:cNvSpPr>
            <a:spLocks noGrp="1"/>
          </p:cNvSpPr>
          <p:nvPr>
            <p:ph type="body" idx="1"/>
          </p:nvPr>
        </p:nvSpPr>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181</a:t>
            </a:fld>
            <a:endParaRPr lang="en-US"/>
          </a:p>
        </p:txBody>
      </p:sp>
      <p:pic>
        <p:nvPicPr>
          <p:cNvPr id="5" name="Picture 4"/>
          <p:cNvPicPr>
            <a:picLocks noChangeAspect="1"/>
          </p:cNvPicPr>
          <p:nvPr/>
        </p:nvPicPr>
        <p:blipFill>
          <a:blip r:embed="rId2"/>
          <a:stretch>
            <a:fillRect/>
          </a:stretch>
        </p:blipFill>
        <p:spPr>
          <a:xfrm>
            <a:off x="847945" y="1682168"/>
            <a:ext cx="7629862" cy="3173167"/>
          </a:xfrm>
          <a:prstGeom prst="rect">
            <a:avLst/>
          </a:prstGeom>
        </p:spPr>
      </p:pic>
    </p:spTree>
    <p:extLst>
      <p:ext uri="{BB962C8B-B14F-4D97-AF65-F5344CB8AC3E}">
        <p14:creationId xmlns:p14="http://schemas.microsoft.com/office/powerpoint/2010/main" val="8862749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59" y="190500"/>
            <a:ext cx="7772400" cy="749658"/>
          </a:xfrm>
        </p:spPr>
        <p:txBody>
          <a:bodyPr/>
          <a:lstStyle/>
          <a:p>
            <a:r>
              <a:rPr lang="en-US" dirty="0" smtClean="0"/>
              <a:t>Java: save records in the database</a:t>
            </a:r>
            <a:endParaRPr lang="en-US" dirty="0"/>
          </a:p>
        </p:txBody>
      </p:sp>
      <p:sp>
        <p:nvSpPr>
          <p:cNvPr id="3" name="Text Placeholder 2"/>
          <p:cNvSpPr>
            <a:spLocks noGrp="1"/>
          </p:cNvSpPr>
          <p:nvPr>
            <p:ph type="body" idx="1"/>
          </p:nvPr>
        </p:nvSpPr>
        <p:spPr>
          <a:xfrm>
            <a:off x="466859" y="940158"/>
            <a:ext cx="7772400" cy="4114800"/>
          </a:xfrm>
        </p:spPr>
        <p:txBody>
          <a:bodyPr/>
          <a:lstStyle/>
          <a:p>
            <a:endParaRPr lang="en-US" dirty="0" smtClean="0"/>
          </a:p>
          <a:p>
            <a:endParaRPr lang="en-US" dirty="0"/>
          </a:p>
          <a:p>
            <a:endParaRPr lang="en-US" dirty="0" smtClean="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182</a:t>
            </a:fld>
            <a:endParaRPr lang="en-US"/>
          </a:p>
        </p:txBody>
      </p:sp>
      <p:pic>
        <p:nvPicPr>
          <p:cNvPr id="6" name="Picture 5"/>
          <p:cNvPicPr>
            <a:picLocks noChangeAspect="1"/>
          </p:cNvPicPr>
          <p:nvPr/>
        </p:nvPicPr>
        <p:blipFill>
          <a:blip r:embed="rId2"/>
          <a:stretch>
            <a:fillRect/>
          </a:stretch>
        </p:blipFill>
        <p:spPr>
          <a:xfrm>
            <a:off x="846517" y="1184454"/>
            <a:ext cx="6043679" cy="3982050"/>
          </a:xfrm>
          <a:prstGeom prst="rect">
            <a:avLst/>
          </a:prstGeom>
        </p:spPr>
      </p:pic>
    </p:spTree>
    <p:extLst>
      <p:ext uri="{BB962C8B-B14F-4D97-AF65-F5344CB8AC3E}">
        <p14:creationId xmlns:p14="http://schemas.microsoft.com/office/powerpoint/2010/main" val="35491640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437882"/>
          </a:xfrm>
        </p:spPr>
        <p:txBody>
          <a:bodyPr/>
          <a:lstStyle/>
          <a:p>
            <a:r>
              <a:rPr lang="en-US" dirty="0" smtClean="0"/>
              <a:t>Cont’d</a:t>
            </a:r>
            <a:endParaRPr lang="en-US" dirty="0"/>
          </a:p>
        </p:txBody>
      </p:sp>
      <p:pic>
        <p:nvPicPr>
          <p:cNvPr id="5" name="Picture 4"/>
          <p:cNvPicPr>
            <a:picLocks noChangeAspect="1"/>
          </p:cNvPicPr>
          <p:nvPr/>
        </p:nvPicPr>
        <p:blipFill>
          <a:blip r:embed="rId2"/>
          <a:stretch>
            <a:fillRect/>
          </a:stretch>
        </p:blipFill>
        <p:spPr>
          <a:xfrm>
            <a:off x="685800" y="544978"/>
            <a:ext cx="8458200" cy="6274385"/>
          </a:xfrm>
          <a:prstGeom prst="rect">
            <a:avLst/>
          </a:prstGeom>
        </p:spPr>
      </p:pic>
      <p:sp>
        <p:nvSpPr>
          <p:cNvPr id="3" name="Text Placeholder 2"/>
          <p:cNvSpPr>
            <a:spLocks noGrp="1"/>
          </p:cNvSpPr>
          <p:nvPr>
            <p:ph type="body" idx="1"/>
          </p:nvPr>
        </p:nvSpPr>
        <p:spPr>
          <a:xfrm>
            <a:off x="685800" y="847859"/>
            <a:ext cx="7772400" cy="5746123"/>
          </a:xfrm>
        </p:spPr>
        <p:txBody>
          <a:bodyPr/>
          <a:lstStyle/>
          <a:p>
            <a:pPr marL="114300" indent="0">
              <a:buNone/>
            </a:pPr>
            <a:r>
              <a:rPr lang="en-US" dirty="0" smtClean="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183</a:t>
            </a:fld>
            <a:endParaRPr lang="en-US"/>
          </a:p>
        </p:txBody>
      </p:sp>
    </p:spTree>
    <p:extLst>
      <p:ext uri="{BB962C8B-B14F-4D97-AF65-F5344CB8AC3E}">
        <p14:creationId xmlns:p14="http://schemas.microsoft.com/office/powerpoint/2010/main" val="29092589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492080"/>
          </a:xfrm>
        </p:spPr>
        <p:txBody>
          <a:bodyPr/>
          <a:lstStyle/>
          <a:p>
            <a:r>
              <a:rPr lang="en-US" dirty="0" smtClean="0"/>
              <a:t>Output </a:t>
            </a:r>
            <a:endParaRPr lang="en-US" dirty="0"/>
          </a:p>
        </p:txBody>
      </p:sp>
      <p:pic>
        <p:nvPicPr>
          <p:cNvPr id="5" name="Picture 4"/>
          <p:cNvPicPr>
            <a:picLocks noChangeAspect="1"/>
          </p:cNvPicPr>
          <p:nvPr/>
        </p:nvPicPr>
        <p:blipFill>
          <a:blip r:embed="rId2"/>
          <a:stretch>
            <a:fillRect/>
          </a:stretch>
        </p:blipFill>
        <p:spPr>
          <a:xfrm>
            <a:off x="513008" y="1881456"/>
            <a:ext cx="8092828" cy="3501913"/>
          </a:xfrm>
          <a:prstGeom prst="rect">
            <a:avLst/>
          </a:prstGeom>
        </p:spPr>
      </p:pic>
      <p:sp>
        <p:nvSpPr>
          <p:cNvPr id="3" name="Text Placeholder 2"/>
          <p:cNvSpPr>
            <a:spLocks noGrp="1"/>
          </p:cNvSpPr>
          <p:nvPr>
            <p:ph type="body" idx="1"/>
          </p:nvPr>
        </p:nvSpPr>
        <p:spPr>
          <a:xfrm>
            <a:off x="685799" y="860738"/>
            <a:ext cx="8265017" cy="5844861"/>
          </a:xfrm>
        </p:spPr>
        <p:txBody>
          <a:bodyPr/>
          <a:lstStyle/>
          <a:p>
            <a:r>
              <a:rPr lang="en-US" sz="1600" b="1" dirty="0" smtClean="0"/>
              <a:t>WHEN YOU CLICK ON BUTTON SAVE: </a:t>
            </a:r>
            <a:endParaRPr lang="en-US" sz="16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184</a:t>
            </a:fld>
            <a:endParaRPr lang="en-US"/>
          </a:p>
        </p:txBody>
      </p:sp>
    </p:spTree>
    <p:extLst>
      <p:ext uri="{BB962C8B-B14F-4D97-AF65-F5344CB8AC3E}">
        <p14:creationId xmlns:p14="http://schemas.microsoft.com/office/powerpoint/2010/main" val="425206528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648" y="133082"/>
            <a:ext cx="7772400" cy="562377"/>
          </a:xfrm>
        </p:spPr>
        <p:txBody>
          <a:bodyPr/>
          <a:lstStyle/>
          <a:p>
            <a:r>
              <a:rPr lang="en-US" sz="3200" b="1" dirty="0" smtClean="0"/>
              <a:t>Java simple Swing-based </a:t>
            </a:r>
            <a:r>
              <a:rPr lang="en-US" sz="3200" b="1" dirty="0"/>
              <a:t>GUI programs</a:t>
            </a:r>
          </a:p>
        </p:txBody>
      </p:sp>
      <p:sp>
        <p:nvSpPr>
          <p:cNvPr id="3" name="Text Placeholder 2"/>
          <p:cNvSpPr>
            <a:spLocks noGrp="1"/>
          </p:cNvSpPr>
          <p:nvPr>
            <p:ph type="body" idx="1"/>
          </p:nvPr>
        </p:nvSpPr>
        <p:spPr>
          <a:xfrm>
            <a:off x="376706" y="773805"/>
            <a:ext cx="8677141" cy="5703195"/>
          </a:xfrm>
        </p:spPr>
        <p:txBody>
          <a:bodyPr/>
          <a:lstStyle/>
          <a:p>
            <a:pPr algn="just">
              <a:buFont typeface="Wingdings" panose="05000000000000000000" pitchFamily="2" charset="2"/>
              <a:buChar char="q"/>
            </a:pPr>
            <a:r>
              <a:rPr lang="en-US" sz="2400" dirty="0"/>
              <a:t>Here's how you can create </a:t>
            </a:r>
            <a:r>
              <a:rPr lang="en-US" sz="2400" b="1" dirty="0"/>
              <a:t>Swing-based GUI</a:t>
            </a:r>
            <a:r>
              <a:rPr lang="en-US" sz="2400" dirty="0"/>
              <a:t> programs in Java for </a:t>
            </a:r>
            <a:r>
              <a:rPr lang="en-US" sz="2400" b="1" dirty="0"/>
              <a:t>Addition</a:t>
            </a:r>
            <a:r>
              <a:rPr lang="en-US" sz="2400" dirty="0"/>
              <a:t>, </a:t>
            </a:r>
            <a:r>
              <a:rPr lang="en-US" sz="2400" b="1" dirty="0"/>
              <a:t>Subtraction</a:t>
            </a:r>
            <a:r>
              <a:rPr lang="en-US" sz="2400" dirty="0"/>
              <a:t>, and </a:t>
            </a:r>
            <a:r>
              <a:rPr lang="en-US" sz="2400" b="1" dirty="0"/>
              <a:t>Computing the Average</a:t>
            </a:r>
            <a:r>
              <a:rPr lang="en-US" sz="2400" dirty="0"/>
              <a:t> of numbers. Each program will use a simple Swing interface to take input from the user, perform the operation, and display the result.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185</a:t>
            </a:fld>
            <a:endParaRPr lang="en-US"/>
          </a:p>
        </p:txBody>
      </p:sp>
      <p:pic>
        <p:nvPicPr>
          <p:cNvPr id="6" name="Picture 5"/>
          <p:cNvPicPr>
            <a:picLocks noChangeAspect="1"/>
          </p:cNvPicPr>
          <p:nvPr/>
        </p:nvPicPr>
        <p:blipFill>
          <a:blip r:embed="rId2"/>
          <a:stretch>
            <a:fillRect/>
          </a:stretch>
        </p:blipFill>
        <p:spPr>
          <a:xfrm>
            <a:off x="1469466" y="2343150"/>
            <a:ext cx="4488087" cy="4391684"/>
          </a:xfrm>
          <a:prstGeom prst="rect">
            <a:avLst/>
          </a:prstGeom>
        </p:spPr>
      </p:pic>
    </p:spTree>
    <p:extLst>
      <p:ext uri="{BB962C8B-B14F-4D97-AF65-F5344CB8AC3E}">
        <p14:creationId xmlns:p14="http://schemas.microsoft.com/office/powerpoint/2010/main" val="53922713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dirty="0" smtClean="0"/>
              <a:t>SIMPLE JAVA CODES</a:t>
            </a:r>
            <a:endParaRPr lang="en-US" dirty="0"/>
          </a:p>
        </p:txBody>
      </p:sp>
      <p:pic>
        <p:nvPicPr>
          <p:cNvPr id="5" name="Picture 4"/>
          <p:cNvPicPr>
            <a:picLocks noChangeAspect="1"/>
          </p:cNvPicPr>
          <p:nvPr/>
        </p:nvPicPr>
        <p:blipFill>
          <a:blip r:embed="rId2"/>
          <a:stretch>
            <a:fillRect/>
          </a:stretch>
        </p:blipFill>
        <p:spPr>
          <a:xfrm>
            <a:off x="1149975" y="1828800"/>
            <a:ext cx="7762205" cy="3812146"/>
          </a:xfrm>
          <a:prstGeom prst="rect">
            <a:avLst/>
          </a:prstGeom>
        </p:spPr>
      </p:pic>
      <p:sp>
        <p:nvSpPr>
          <p:cNvPr id="3" name="Text Placeholder 2"/>
          <p:cNvSpPr>
            <a:spLocks noGrp="1"/>
          </p:cNvSpPr>
          <p:nvPr>
            <p:ph type="body" idx="1"/>
          </p:nvPr>
        </p:nvSpPr>
        <p:spPr/>
        <p:txBody>
          <a:bodyPr/>
          <a:lstStyle/>
          <a:p>
            <a:pPr marL="114300" indent="0">
              <a:buNone/>
            </a:pPr>
            <a:r>
              <a:rPr lang="en-US"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186</a:t>
            </a:fld>
            <a:endParaRPr lang="en-US"/>
          </a:p>
        </p:txBody>
      </p:sp>
    </p:spTree>
    <p:extLst>
      <p:ext uri="{BB962C8B-B14F-4D97-AF65-F5344CB8AC3E}">
        <p14:creationId xmlns:p14="http://schemas.microsoft.com/office/powerpoint/2010/main" val="243721098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16472"/>
            <a:ext cx="7772400" cy="662322"/>
          </a:xfrm>
        </p:spPr>
        <p:txBody>
          <a:bodyPr/>
          <a:lstStyle/>
          <a:p>
            <a:r>
              <a:rPr lang="en-US" sz="3600" b="1" dirty="0" smtClean="0"/>
              <a:t>When computing sum and average</a:t>
            </a:r>
            <a:endParaRPr lang="en-US" sz="3600" b="1" dirty="0"/>
          </a:p>
        </p:txBody>
      </p:sp>
      <p:pic>
        <p:nvPicPr>
          <p:cNvPr id="5" name="Picture 4"/>
          <p:cNvPicPr>
            <a:picLocks noChangeAspect="1"/>
          </p:cNvPicPr>
          <p:nvPr/>
        </p:nvPicPr>
        <p:blipFill>
          <a:blip r:embed="rId2"/>
          <a:stretch>
            <a:fillRect/>
          </a:stretch>
        </p:blipFill>
        <p:spPr>
          <a:xfrm>
            <a:off x="1574515" y="2021178"/>
            <a:ext cx="6497855" cy="1386894"/>
          </a:xfrm>
          <a:prstGeom prst="rect">
            <a:avLst/>
          </a:prstGeom>
        </p:spPr>
      </p:pic>
      <p:sp>
        <p:nvSpPr>
          <p:cNvPr id="3" name="Text Placeholder 2"/>
          <p:cNvSpPr>
            <a:spLocks noGrp="1"/>
          </p:cNvSpPr>
          <p:nvPr>
            <p:ph type="body" idx="1"/>
          </p:nvPr>
        </p:nvSpPr>
        <p:spPr>
          <a:xfrm>
            <a:off x="1188076" y="1226243"/>
            <a:ext cx="7772400" cy="4724400"/>
          </a:xfrm>
        </p:spPr>
        <p:txBody>
          <a:bodyPr/>
          <a:lstStyle/>
          <a:p>
            <a:pPr>
              <a:buFont typeface="Wingdings" panose="05000000000000000000" pitchFamily="2" charset="2"/>
              <a:buChar char="q"/>
            </a:pPr>
            <a:r>
              <a:rPr lang="en-US" dirty="0" smtClean="0"/>
              <a:t>When you work on floating point numbers</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a:buFont typeface="Wingdings" panose="05000000000000000000" pitchFamily="2" charset="2"/>
              <a:buChar char="q"/>
            </a:pPr>
            <a:r>
              <a:rPr lang="en-US" dirty="0" smtClean="0"/>
              <a:t>FOR STRINGS: no need for conversion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187</a:t>
            </a:fld>
            <a:endParaRPr lang="en-US"/>
          </a:p>
        </p:txBody>
      </p:sp>
      <p:pic>
        <p:nvPicPr>
          <p:cNvPr id="6" name="Picture 5"/>
          <p:cNvPicPr>
            <a:picLocks noChangeAspect="1"/>
          </p:cNvPicPr>
          <p:nvPr/>
        </p:nvPicPr>
        <p:blipFill>
          <a:blip r:embed="rId3"/>
          <a:stretch>
            <a:fillRect/>
          </a:stretch>
        </p:blipFill>
        <p:spPr>
          <a:xfrm>
            <a:off x="1574515" y="3705829"/>
            <a:ext cx="6162510" cy="1281314"/>
          </a:xfrm>
          <a:prstGeom prst="rect">
            <a:avLst/>
          </a:prstGeom>
        </p:spPr>
      </p:pic>
      <p:pic>
        <p:nvPicPr>
          <p:cNvPr id="7" name="Picture 6"/>
          <p:cNvPicPr>
            <a:picLocks noChangeAspect="1"/>
          </p:cNvPicPr>
          <p:nvPr/>
        </p:nvPicPr>
        <p:blipFill>
          <a:blip r:embed="rId4"/>
          <a:stretch>
            <a:fillRect/>
          </a:stretch>
        </p:blipFill>
        <p:spPr>
          <a:xfrm>
            <a:off x="1461914" y="5618812"/>
            <a:ext cx="4974303" cy="961420"/>
          </a:xfrm>
          <a:prstGeom prst="rect">
            <a:avLst/>
          </a:prstGeom>
        </p:spPr>
      </p:pic>
    </p:spTree>
    <p:extLst>
      <p:ext uri="{BB962C8B-B14F-4D97-AF65-F5344CB8AC3E}">
        <p14:creationId xmlns:p14="http://schemas.microsoft.com/office/powerpoint/2010/main" val="14917512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0" i="0" u="none">
                <a:solidFill>
                  <a:schemeClr val="dk2"/>
                </a:solidFill>
                <a:latin typeface="Times New Roman"/>
                <a:ea typeface="Times New Roman"/>
                <a:cs typeface="Times New Roman"/>
                <a:sym typeface="Times New Roman"/>
              </a:rPr>
              <a:t>JAVA SERVER PAGE(JSP)</a:t>
            </a:r>
            <a:endParaRPr/>
          </a:p>
        </p:txBody>
      </p:sp>
      <p:pic>
        <p:nvPicPr>
          <p:cNvPr id="828" name="Google Shape;828;p133"/>
          <p:cNvPicPr preferRelativeResize="0">
            <a:picLocks noGrp="1"/>
          </p:cNvPicPr>
          <p:nvPr>
            <p:ph type="body" idx="1"/>
          </p:nvPr>
        </p:nvPicPr>
        <p:blipFill rotWithShape="1">
          <a:blip r:embed="rId3">
            <a:alphaModFix/>
          </a:blip>
          <a:srcRect/>
          <a:stretch/>
        </p:blipFill>
        <p:spPr>
          <a:xfrm>
            <a:off x="419100" y="2133600"/>
            <a:ext cx="8305800" cy="43434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188</a:t>
            </a:fld>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34"/>
          <p:cNvPicPr preferRelativeResize="0">
            <a:picLocks noGrp="1"/>
          </p:cNvPicPr>
          <p:nvPr>
            <p:ph type="body" idx="1"/>
          </p:nvPr>
        </p:nvPicPr>
        <p:blipFill rotWithShape="1">
          <a:blip r:embed="rId3">
            <a:alphaModFix/>
          </a:blip>
          <a:srcRect/>
          <a:stretch/>
        </p:blipFill>
        <p:spPr>
          <a:xfrm>
            <a:off x="1752600" y="533400"/>
            <a:ext cx="5722937" cy="56388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189</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752600"/>
          </a:xfrm>
        </p:spPr>
        <p:txBody>
          <a:bodyPr/>
          <a:lstStyle/>
          <a:p>
            <a:r>
              <a:rPr lang="en-US" sz="3200" b="1" dirty="0" smtClean="0"/>
              <a:t/>
            </a:r>
            <a:br>
              <a:rPr lang="en-US" sz="3200" b="1" dirty="0" smtClean="0"/>
            </a:br>
            <a:r>
              <a:rPr lang="en-US" sz="3200" b="1" dirty="0" smtClean="0"/>
              <a:t>Integrated Development </a:t>
            </a:r>
            <a:r>
              <a:rPr lang="en-US" sz="3200" b="1" dirty="0"/>
              <a:t>Environment (IDE)</a:t>
            </a:r>
            <a:r>
              <a:rPr lang="en-US" b="1" dirty="0"/>
              <a:t/>
            </a:r>
            <a:br>
              <a:rPr lang="en-US" b="1" dirty="0"/>
            </a:br>
            <a:endParaRPr lang="en-US" dirty="0"/>
          </a:p>
        </p:txBody>
      </p:sp>
      <p:sp>
        <p:nvSpPr>
          <p:cNvPr id="3" name="Text Placeholder 2"/>
          <p:cNvSpPr>
            <a:spLocks noGrp="1"/>
          </p:cNvSpPr>
          <p:nvPr>
            <p:ph type="body" idx="1"/>
          </p:nvPr>
        </p:nvSpPr>
        <p:spPr>
          <a:xfrm>
            <a:off x="685800" y="1380698"/>
            <a:ext cx="8267131" cy="5238466"/>
          </a:xfrm>
        </p:spPr>
        <p:txBody>
          <a:bodyPr/>
          <a:lstStyle/>
          <a:p>
            <a:r>
              <a:rPr lang="en-US" sz="2800" dirty="0" smtClean="0"/>
              <a:t>While </a:t>
            </a:r>
            <a:r>
              <a:rPr lang="en-US" sz="2800" dirty="0"/>
              <a:t>you can write Java code using a simple text editor and compile it from the command line, using an IDE can make development easier. Popular Java IDEs include:</a:t>
            </a:r>
          </a:p>
          <a:p>
            <a:pPr lvl="0"/>
            <a:r>
              <a:rPr lang="en-US" sz="2800" b="1" dirty="0"/>
              <a:t>IntelliJ IDEA</a:t>
            </a:r>
            <a:r>
              <a:rPr lang="en-US" sz="2800" dirty="0"/>
              <a:t>: A powerful, feature-rich IDE for Java development.</a:t>
            </a:r>
          </a:p>
          <a:p>
            <a:pPr lvl="0"/>
            <a:r>
              <a:rPr lang="en-US" sz="2800" b="1" dirty="0"/>
              <a:t>Eclipse</a:t>
            </a:r>
            <a:r>
              <a:rPr lang="en-US" sz="2800" dirty="0"/>
              <a:t>: A widely-used open-source IDE for Java programming.</a:t>
            </a:r>
          </a:p>
          <a:p>
            <a:pPr lvl="0"/>
            <a:r>
              <a:rPr lang="en-US" sz="2800" b="1" dirty="0"/>
              <a:t>NetBeans</a:t>
            </a:r>
            <a:r>
              <a:rPr lang="en-US" sz="2800" dirty="0"/>
              <a:t>: Another open-source IDE for Java with great support for Java EE, JavaFX, etc.</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24232632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135"/>
          <p:cNvPicPr preferRelativeResize="0">
            <a:picLocks noGrp="1"/>
          </p:cNvPicPr>
          <p:nvPr>
            <p:ph type="body" idx="1"/>
          </p:nvPr>
        </p:nvPicPr>
        <p:blipFill rotWithShape="1">
          <a:blip r:embed="rId3">
            <a:alphaModFix/>
          </a:blip>
          <a:srcRect/>
          <a:stretch/>
        </p:blipFill>
        <p:spPr>
          <a:xfrm>
            <a:off x="685800" y="304800"/>
            <a:ext cx="7772400" cy="5678487"/>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190</a:t>
            </a:fld>
            <a:endParaRPr 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136"/>
          <p:cNvPicPr preferRelativeResize="0">
            <a:picLocks noGrp="1"/>
          </p:cNvPicPr>
          <p:nvPr>
            <p:ph type="body" idx="1"/>
          </p:nvPr>
        </p:nvPicPr>
        <p:blipFill rotWithShape="1">
          <a:blip r:embed="rId3">
            <a:alphaModFix/>
          </a:blip>
          <a:srcRect/>
          <a:stretch/>
        </p:blipFill>
        <p:spPr>
          <a:xfrm>
            <a:off x="712787" y="609600"/>
            <a:ext cx="7718425" cy="54864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191</a:t>
            </a:fld>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Google Shape;848;p137"/>
          <p:cNvPicPr preferRelativeResize="0">
            <a:picLocks noGrp="1"/>
          </p:cNvPicPr>
          <p:nvPr>
            <p:ph type="body" idx="1"/>
          </p:nvPr>
        </p:nvPicPr>
        <p:blipFill rotWithShape="1">
          <a:blip r:embed="rId3">
            <a:alphaModFix/>
          </a:blip>
          <a:srcRect/>
          <a:stretch/>
        </p:blipFill>
        <p:spPr>
          <a:xfrm>
            <a:off x="800100" y="609600"/>
            <a:ext cx="7543800" cy="54864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192</a:t>
            </a:fld>
            <a:endParaRPr 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pic>
        <p:nvPicPr>
          <p:cNvPr id="853" name="Google Shape;853;p138"/>
          <p:cNvPicPr preferRelativeResize="0">
            <a:picLocks noGrp="1"/>
          </p:cNvPicPr>
          <p:nvPr>
            <p:ph type="body" idx="1"/>
          </p:nvPr>
        </p:nvPicPr>
        <p:blipFill rotWithShape="1">
          <a:blip r:embed="rId3">
            <a:alphaModFix/>
          </a:blip>
          <a:srcRect/>
          <a:stretch/>
        </p:blipFill>
        <p:spPr>
          <a:xfrm>
            <a:off x="1081087" y="762000"/>
            <a:ext cx="7681912" cy="51816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193</a:t>
            </a:fld>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139"/>
          <p:cNvPicPr preferRelativeResize="0">
            <a:picLocks noGrp="1"/>
          </p:cNvPicPr>
          <p:nvPr>
            <p:ph type="body" idx="1"/>
          </p:nvPr>
        </p:nvPicPr>
        <p:blipFill rotWithShape="1">
          <a:blip r:embed="rId3">
            <a:alphaModFix/>
          </a:blip>
          <a:srcRect/>
          <a:stretch/>
        </p:blipFill>
        <p:spPr>
          <a:xfrm>
            <a:off x="1944687" y="609600"/>
            <a:ext cx="5254625" cy="54864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194</a:t>
            </a:fld>
            <a:endParaRPr 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40"/>
          <p:cNvPicPr preferRelativeResize="0">
            <a:picLocks noGrp="1"/>
          </p:cNvPicPr>
          <p:nvPr>
            <p:ph type="body" idx="1"/>
          </p:nvPr>
        </p:nvPicPr>
        <p:blipFill rotWithShape="1">
          <a:blip r:embed="rId3">
            <a:alphaModFix/>
          </a:blip>
          <a:srcRect/>
          <a:stretch/>
        </p:blipFill>
        <p:spPr>
          <a:xfrm>
            <a:off x="1382712" y="762000"/>
            <a:ext cx="6378575" cy="5334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195</a:t>
            </a:fld>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141"/>
          <p:cNvPicPr preferRelativeResize="0">
            <a:picLocks noGrp="1"/>
          </p:cNvPicPr>
          <p:nvPr>
            <p:ph type="body" idx="1"/>
          </p:nvPr>
        </p:nvPicPr>
        <p:blipFill rotWithShape="1">
          <a:blip r:embed="rId3">
            <a:alphaModFix/>
          </a:blip>
          <a:srcRect/>
          <a:stretch/>
        </p:blipFill>
        <p:spPr>
          <a:xfrm>
            <a:off x="609600" y="457200"/>
            <a:ext cx="7772400" cy="564515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196</a:t>
            </a:fld>
            <a:endParaRPr 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142"/>
          <p:cNvPicPr preferRelativeResize="0">
            <a:picLocks noGrp="1"/>
          </p:cNvPicPr>
          <p:nvPr>
            <p:ph type="body" idx="1"/>
          </p:nvPr>
        </p:nvPicPr>
        <p:blipFill rotWithShape="1">
          <a:blip r:embed="rId3">
            <a:alphaModFix/>
          </a:blip>
          <a:srcRect/>
          <a:stretch/>
        </p:blipFill>
        <p:spPr>
          <a:xfrm>
            <a:off x="1611312" y="1143000"/>
            <a:ext cx="5921375" cy="4953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197</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sym typeface="Times New Roman"/>
              </a:rPr>
              <a:t>Class instructions </a:t>
            </a:r>
            <a:endParaRPr b="1" dirty="0"/>
          </a:p>
        </p:txBody>
      </p:sp>
      <p:sp>
        <p:nvSpPr>
          <p:cNvPr id="98" name="Google Shape;98;p2"/>
          <p:cNvSpPr txBox="1">
            <a:spLocks noGrp="1"/>
          </p:cNvSpPr>
          <p:nvPr>
            <p:ph type="body" idx="1"/>
          </p:nvPr>
        </p:nvSpPr>
        <p:spPr>
          <a:xfrm>
            <a:off x="685800" y="2213212"/>
            <a:ext cx="7772400" cy="323224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Keep  aside  your </a:t>
            </a:r>
            <a:r>
              <a:rPr lang="en-US" sz="3200" b="0" i="0" u="none" strike="noStrike" cap="none" dirty="0" smtClean="0">
                <a:solidFill>
                  <a:schemeClr val="dk1"/>
                </a:solidFill>
                <a:latin typeface="Times New Roman"/>
                <a:ea typeface="Times New Roman"/>
                <a:cs typeface="Times New Roman"/>
                <a:sym typeface="Times New Roman"/>
              </a:rPr>
              <a:t>phones,</a:t>
            </a:r>
            <a:endParaRPr dirty="0"/>
          </a:p>
          <a:p>
            <a:pPr marL="342900" marR="0" lvl="0" indent="-342900" algn="l" rtl="0">
              <a:lnSpc>
                <a:spcPct val="100000"/>
              </a:lnSpc>
              <a:spcBef>
                <a:spcPts val="64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100% attendance </a:t>
            </a:r>
            <a:r>
              <a:rPr lang="en-US" sz="3200" b="0" i="0" u="none" strike="noStrike" cap="none" dirty="0" smtClean="0">
                <a:solidFill>
                  <a:schemeClr val="dk1"/>
                </a:solidFill>
                <a:latin typeface="Times New Roman"/>
                <a:ea typeface="Times New Roman"/>
                <a:cs typeface="Times New Roman"/>
                <a:sym typeface="Times New Roman"/>
              </a:rPr>
              <a:t>required,</a:t>
            </a:r>
          </a:p>
          <a:p>
            <a:pPr marL="342900" marR="0" lvl="0" indent="-342900" algn="l" rtl="0">
              <a:lnSpc>
                <a:spcPct val="100000"/>
              </a:lnSpc>
              <a:spcBef>
                <a:spcPts val="640"/>
              </a:spcBef>
              <a:spcAft>
                <a:spcPts val="0"/>
              </a:spcAft>
              <a:buClr>
                <a:schemeClr val="dk1"/>
              </a:buClr>
              <a:buSzPts val="3200"/>
              <a:buFont typeface="Times New Roman"/>
              <a:buChar char="•"/>
            </a:pPr>
            <a:r>
              <a:rPr lang="en-US" dirty="0" smtClean="0"/>
              <a:t>Time management is needed, </a:t>
            </a:r>
            <a:r>
              <a:rPr lang="en-US" sz="3200" b="0" i="0" u="none" strike="noStrike" cap="none" dirty="0" smtClean="0">
                <a:solidFill>
                  <a:schemeClr val="dk1"/>
                </a:solidFill>
                <a:latin typeface="Times New Roman"/>
                <a:ea typeface="Times New Roman"/>
                <a:cs typeface="Times New Roman"/>
                <a:sym typeface="Times New Roman"/>
              </a:rPr>
              <a:t> </a:t>
            </a:r>
            <a:endParaRPr dirty="0"/>
          </a:p>
          <a:p>
            <a:pPr marL="342900" marR="0" lvl="0" indent="-342900" algn="l" rtl="0">
              <a:lnSpc>
                <a:spcPct val="100000"/>
              </a:lnSpc>
              <a:spcBef>
                <a:spcPts val="640"/>
              </a:spcBef>
              <a:spcAft>
                <a:spcPts val="0"/>
              </a:spcAft>
              <a:buClr>
                <a:schemeClr val="dk1"/>
              </a:buClr>
              <a:buSzPts val="3200"/>
              <a:buFont typeface="Times New Roman"/>
              <a:buChar char="•"/>
            </a:pPr>
            <a:r>
              <a:rPr lang="en-US" sz="3200" b="0" i="0" u="none" strike="noStrike" cap="none" dirty="0" smtClean="0">
                <a:solidFill>
                  <a:schemeClr val="dk1"/>
                </a:solidFill>
                <a:latin typeface="Times New Roman"/>
                <a:ea typeface="Times New Roman"/>
                <a:cs typeface="Times New Roman"/>
                <a:sym typeface="Times New Roman"/>
              </a:rPr>
              <a:t>QUIZ </a:t>
            </a:r>
            <a:r>
              <a:rPr lang="en-US" sz="3200" b="0" i="0" u="none" strike="noStrike" cap="none" dirty="0">
                <a:solidFill>
                  <a:schemeClr val="dk1"/>
                </a:solidFill>
                <a:latin typeface="Times New Roman"/>
                <a:ea typeface="Times New Roman"/>
                <a:cs typeface="Times New Roman"/>
                <a:sym typeface="Times New Roman"/>
              </a:rPr>
              <a:t>,in class activities </a:t>
            </a:r>
            <a:r>
              <a:rPr lang="en-US" sz="3200" b="0" i="0" u="none" strike="noStrike" cap="none" dirty="0" smtClean="0">
                <a:solidFill>
                  <a:schemeClr val="dk1"/>
                </a:solidFill>
                <a:latin typeface="Times New Roman"/>
                <a:ea typeface="Times New Roman"/>
                <a:cs typeface="Times New Roman"/>
                <a:sym typeface="Times New Roman"/>
              </a:rPr>
              <a:t>,assignments </a:t>
            </a:r>
            <a:r>
              <a:rPr lang="en-US" sz="3200" b="0" i="0" u="none" strike="noStrike" cap="none" dirty="0">
                <a:solidFill>
                  <a:schemeClr val="dk1"/>
                </a:solidFill>
                <a:latin typeface="Times New Roman"/>
                <a:ea typeface="Times New Roman"/>
                <a:cs typeface="Times New Roman"/>
                <a:sym typeface="Times New Roman"/>
              </a:rPr>
              <a:t>, group </a:t>
            </a:r>
            <a:r>
              <a:rPr lang="en-US" sz="3200" b="0" i="0" u="none" strike="noStrike" cap="none" dirty="0" smtClean="0">
                <a:solidFill>
                  <a:schemeClr val="dk1"/>
                </a:solidFill>
                <a:latin typeface="Times New Roman"/>
                <a:ea typeface="Times New Roman"/>
                <a:cs typeface="Times New Roman"/>
                <a:sym typeface="Times New Roman"/>
              </a:rPr>
              <a:t>assignments  </a:t>
            </a:r>
            <a:r>
              <a:rPr lang="en-US" sz="3200" b="0" i="0" u="none" strike="noStrike" cap="none" dirty="0">
                <a:solidFill>
                  <a:schemeClr val="dk1"/>
                </a:solidFill>
                <a:latin typeface="Times New Roman"/>
                <a:ea typeface="Times New Roman"/>
                <a:cs typeface="Times New Roman"/>
                <a:sym typeface="Times New Roman"/>
              </a:rPr>
              <a:t>and Presentations .</a:t>
            </a:r>
            <a:endParaRPr dirty="0"/>
          </a:p>
          <a:p>
            <a:pPr marL="342900" marR="0" lvl="0" indent="-139700" algn="l" rtl="0">
              <a:spcBef>
                <a:spcPts val="640"/>
              </a:spcBef>
              <a:spcAft>
                <a:spcPts val="0"/>
              </a:spcAft>
              <a:buClr>
                <a:schemeClr val="dk1"/>
              </a:buClr>
              <a:buSzPts val="3200"/>
              <a:buFont typeface="Times New Roman"/>
              <a:buNone/>
            </a:pPr>
            <a:endParaRPr sz="3200" b="0" i="0" u="none" dirty="0">
              <a:solidFill>
                <a:schemeClr val="dk1"/>
              </a:solidFill>
              <a:latin typeface="Times New Roman"/>
              <a:ea typeface="Times New Roman"/>
              <a:cs typeface="Times New Roman"/>
              <a:sym typeface="Times New Roman"/>
            </a:endParaRPr>
          </a:p>
        </p:txBody>
      </p:sp>
      <p:sp>
        <p:nvSpPr>
          <p:cNvPr id="99" name="Google Shape;99;p2"/>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2</a:t>
            </a:fld>
            <a:endParaRPr/>
          </a:p>
        </p:txBody>
      </p:sp>
      <p:sp>
        <p:nvSpPr>
          <p:cNvPr id="100" name="Google Shape;100;p2"/>
          <p:cNvSpPr txBox="1"/>
          <p:nvPr/>
        </p:nvSpPr>
        <p:spPr>
          <a:xfrm>
            <a:off x="0" y="0"/>
            <a:ext cx="9144000" cy="457200"/>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1F1F1F"/>
              </a:buClr>
              <a:buSzPts val="2100"/>
              <a:buFont typeface="Arial"/>
              <a:buNone/>
            </a:pPr>
            <a:r>
              <a:rPr lang="en-US" sz="2100" b="0" i="0" u="none" strike="noStrike" cap="none" dirty="0">
                <a:solidFill>
                  <a:srgbClr val="1F1F1F"/>
                </a:solidFill>
                <a:latin typeface="Arial"/>
                <a:ea typeface="Arial"/>
                <a:cs typeface="Arial"/>
                <a:sym typeface="Arial"/>
              </a:rPr>
              <a:t>watch</a:t>
            </a:r>
            <a:r>
              <a:rPr lang="en-US" sz="600" b="0" i="0" u="none" strike="noStrike" cap="none" dirty="0">
                <a:solidFill>
                  <a:schemeClr val="dk1"/>
                </a:solidFill>
                <a:latin typeface="Times New Roman"/>
                <a:ea typeface="Times New Roman"/>
                <a:cs typeface="Times New Roman"/>
                <a:sym typeface="Times New Roman"/>
              </a:rPr>
              <a:t> </a:t>
            </a: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010" y="267629"/>
            <a:ext cx="7772400" cy="1713571"/>
          </a:xfrm>
        </p:spPr>
        <p:txBody>
          <a:bodyPr/>
          <a:lstStyle/>
          <a:p>
            <a:r>
              <a:rPr lang="en-US" dirty="0" smtClean="0"/>
              <a:t/>
            </a:r>
            <a:br>
              <a:rPr lang="en-US" dirty="0" smtClean="0"/>
            </a:br>
            <a:r>
              <a:rPr lang="en-US" sz="3200" dirty="0" smtClean="0"/>
              <a:t>SOFTWARE REQUIRED TO RUN JAVA PROGRAM</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0" y="1759260"/>
            <a:ext cx="9144000" cy="3937927"/>
          </a:xfrm>
          <a:prstGeom prst="rect">
            <a:avLst/>
          </a:prstGeom>
        </p:spPr>
      </p:pic>
      <p:sp>
        <p:nvSpPr>
          <p:cNvPr id="3" name="Text Placeholder 2"/>
          <p:cNvSpPr>
            <a:spLocks noGrp="1"/>
          </p:cNvSpPr>
          <p:nvPr>
            <p:ph type="body" idx="1"/>
          </p:nvPr>
        </p:nvSpPr>
        <p:spPr>
          <a:xfrm>
            <a:off x="-111513" y="557561"/>
            <a:ext cx="8837341" cy="4624039"/>
          </a:xfrm>
        </p:spPr>
        <p:txBody>
          <a:bodyPr/>
          <a:lstStyle/>
          <a:p>
            <a:pPr marL="114300" indent="0">
              <a:buNone/>
            </a:pPr>
            <a:r>
              <a:rPr lang="en-US" dirty="0" smtClean="0"/>
              <a:t>S/W:</a:t>
            </a:r>
            <a:endParaRPr lang="en-US"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980552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if Java has been installed using CMD</a:t>
            </a:r>
            <a:endParaRPr lang="en-US" dirty="0"/>
          </a:p>
        </p:txBody>
      </p:sp>
      <p:sp>
        <p:nvSpPr>
          <p:cNvPr id="3" name="Text Placeholder 2"/>
          <p:cNvSpPr>
            <a:spLocks noGrp="1"/>
          </p:cNvSpPr>
          <p:nvPr>
            <p:ph type="body" idx="1"/>
          </p:nvPr>
        </p:nvSpPr>
        <p:spPr>
          <a:xfrm>
            <a:off x="685800" y="1981199"/>
            <a:ext cx="7772400" cy="4719851"/>
          </a:xfrm>
        </p:spPr>
        <p:txBody>
          <a:bodyPr/>
          <a:lstStyle/>
          <a:p>
            <a:pPr algn="just"/>
            <a:r>
              <a:rPr lang="en-US" sz="2400" dirty="0"/>
              <a:t>To check if you have Java installed on a Windows PC, search in the start bar for Java or type the following in Command Prompt (cmd.exe</a:t>
            </a:r>
            <a:r>
              <a:rPr lang="en-US" sz="2400" dirty="0" smtClean="0"/>
              <a:t>):</a:t>
            </a:r>
          </a:p>
          <a:p>
            <a:pPr algn="just"/>
            <a:endParaRPr lang="en-US" sz="2400" dirty="0"/>
          </a:p>
          <a:p>
            <a:pPr algn="just"/>
            <a:endParaRPr lang="en-US" sz="2400" dirty="0" smtClean="0"/>
          </a:p>
          <a:p>
            <a:pPr algn="just"/>
            <a:r>
              <a:rPr lang="en-US" sz="2400" dirty="0"/>
              <a:t>If Java is installed, you will see something like this (depending on version</a:t>
            </a:r>
            <a:r>
              <a:rPr lang="en-US" sz="2400" dirty="0" smtClean="0"/>
              <a:t>):</a:t>
            </a:r>
          </a:p>
          <a:p>
            <a:pPr marL="114300" indent="0" algn="just">
              <a:buNone/>
            </a:pPr>
            <a:endParaRPr lang="en-US" sz="2400" dirty="0" smtClean="0"/>
          </a:p>
          <a:p>
            <a:pPr marL="114300" indent="0">
              <a:buNone/>
            </a:pPr>
            <a:endParaRPr lang="en-US" dirty="0"/>
          </a:p>
        </p:txBody>
      </p:sp>
      <p:pic>
        <p:nvPicPr>
          <p:cNvPr id="4" name="Picture 3"/>
          <p:cNvPicPr>
            <a:picLocks noChangeAspect="1"/>
          </p:cNvPicPr>
          <p:nvPr/>
        </p:nvPicPr>
        <p:blipFill>
          <a:blip r:embed="rId2"/>
          <a:stretch>
            <a:fillRect/>
          </a:stretch>
        </p:blipFill>
        <p:spPr>
          <a:xfrm>
            <a:off x="1173475" y="3241059"/>
            <a:ext cx="7042709" cy="689496"/>
          </a:xfrm>
          <a:prstGeom prst="rect">
            <a:avLst/>
          </a:prstGeom>
        </p:spPr>
      </p:pic>
      <p:pic>
        <p:nvPicPr>
          <p:cNvPr id="5" name="Picture 4"/>
          <p:cNvPicPr>
            <a:picLocks noChangeAspect="1"/>
          </p:cNvPicPr>
          <p:nvPr/>
        </p:nvPicPr>
        <p:blipFill>
          <a:blip r:embed="rId3"/>
          <a:stretch>
            <a:fillRect/>
          </a:stretch>
        </p:blipFill>
        <p:spPr>
          <a:xfrm>
            <a:off x="1183710" y="4926556"/>
            <a:ext cx="7274490" cy="1446947"/>
          </a:xfrm>
          <a:prstGeom prst="rect">
            <a:avLst/>
          </a:prstGeom>
        </p:spPr>
      </p:pic>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88664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if </a:t>
            </a:r>
            <a:r>
              <a:rPr lang="en-US" dirty="0" smtClean="0"/>
              <a:t> NetBeans has </a:t>
            </a:r>
            <a:r>
              <a:rPr lang="en-US" dirty="0"/>
              <a:t>been installed using CMD</a:t>
            </a:r>
          </a:p>
        </p:txBody>
      </p:sp>
      <p:sp>
        <p:nvSpPr>
          <p:cNvPr id="4" name="Rectangle 1"/>
          <p:cNvSpPr>
            <a:spLocks noGrp="1" noChangeArrowheads="1"/>
          </p:cNvSpPr>
          <p:nvPr>
            <p:ph type="body" idx="1"/>
          </p:nvPr>
        </p:nvSpPr>
        <p:spPr bwMode="auto">
          <a:xfrm>
            <a:off x="999698" y="2920276"/>
            <a:ext cx="6438332"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Use the following command in CMD: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dir</a:t>
            </a:r>
            <a:r>
              <a:rPr kumimoji="0" lang="en-US" altLang="en-US" sz="2800" b="1"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"C:\Program Files\NetBeans" /s /b</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899524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1"/>
          <p:cNvSpPr txBox="1">
            <a:spLocks noGrp="1"/>
          </p:cNvSpPr>
          <p:nvPr>
            <p:ph type="title"/>
          </p:nvPr>
        </p:nvSpPr>
        <p:spPr>
          <a:xfrm>
            <a:off x="685800" y="312234"/>
            <a:ext cx="7772400" cy="1037064"/>
          </a:xfrm>
          <a:prstGeom prst="rect">
            <a:avLst/>
          </a:prstGeom>
          <a:noFill/>
          <a:ln>
            <a:noFill/>
          </a:ln>
        </p:spPr>
        <p:txBody>
          <a:bodyPr spcFirstLastPara="1" wrap="square" lIns="91425" tIns="45700" rIns="91425" bIns="45700" anchor="ctr" anchorCtr="0">
            <a:noAutofit/>
          </a:bodyPr>
          <a:lstStyle/>
          <a:p>
            <a:pPr lvl="0">
              <a:buClr>
                <a:schemeClr val="dk2"/>
              </a:buClr>
              <a:buSzPts val="4400"/>
            </a:pPr>
            <a:r>
              <a:rPr lang="en-US" dirty="0" smtClean="0"/>
              <a:t/>
            </a:r>
            <a:br>
              <a:rPr lang="en-US" dirty="0" smtClean="0"/>
            </a:br>
            <a:r>
              <a:rPr lang="en-US" dirty="0"/>
              <a:t/>
            </a:r>
            <a:br>
              <a:rPr lang="en-US" dirty="0"/>
            </a:br>
            <a:r>
              <a:rPr lang="en-US" b="1" dirty="0" smtClean="0">
                <a:solidFill>
                  <a:schemeClr val="accent2">
                    <a:lumMod val="40000"/>
                    <a:lumOff val="60000"/>
                  </a:schemeClr>
                </a:solidFill>
              </a:rPr>
              <a:t>Java </a:t>
            </a:r>
            <a:r>
              <a:rPr lang="en-US" b="1" dirty="0">
                <a:solidFill>
                  <a:schemeClr val="accent2">
                    <a:lumMod val="40000"/>
                    <a:lumOff val="60000"/>
                  </a:schemeClr>
                </a:solidFill>
              </a:rPr>
              <a:t>Variables and Data Types</a:t>
            </a:r>
            <a:r>
              <a:rPr lang="en-US" b="1" dirty="0"/>
              <a:t/>
            </a:r>
            <a:br>
              <a:rPr lang="en-US" b="1" dirty="0"/>
            </a:b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sp>
        <p:nvSpPr>
          <p:cNvPr id="153" name="Google Shape;153;p11"/>
          <p:cNvSpPr txBox="1">
            <a:spLocks noGrp="1"/>
          </p:cNvSpPr>
          <p:nvPr>
            <p:ph type="body" idx="1"/>
          </p:nvPr>
        </p:nvSpPr>
        <p:spPr>
          <a:xfrm>
            <a:off x="952500" y="1375319"/>
            <a:ext cx="7239000" cy="4154943"/>
          </a:xfrm>
          <a:prstGeom prst="rect">
            <a:avLst/>
          </a:prstGeom>
          <a:noFill/>
          <a:ln>
            <a:noFill/>
          </a:ln>
        </p:spPr>
        <p:txBody>
          <a:bodyPr spcFirstLastPara="1" wrap="square" lIns="91425" tIns="45700" rIns="91425" bIns="45700" anchor="ctr" anchorCtr="0">
            <a:spAutoFit/>
          </a:bodyPr>
          <a:lstStyle/>
          <a:p>
            <a:pPr marL="0" lvl="0" indent="0">
              <a:spcBef>
                <a:spcPts val="0"/>
              </a:spcBef>
              <a:buSzPts val="2400"/>
              <a:buNone/>
            </a:pPr>
            <a:r>
              <a:rPr lang="en-US" sz="2400" dirty="0"/>
              <a:t>In Java, a </a:t>
            </a:r>
            <a:r>
              <a:rPr lang="en-US" sz="2400" b="1" dirty="0"/>
              <a:t>variable</a:t>
            </a:r>
            <a:r>
              <a:rPr lang="en-US" sz="2400" dirty="0"/>
              <a:t> is a container for storing data values. Every variable must have a specific type, which determines what kind of data it can store</a:t>
            </a:r>
            <a:r>
              <a:rPr lang="en-US" sz="2400" dirty="0" smtClean="0"/>
              <a:t>.</a:t>
            </a:r>
          </a:p>
          <a:p>
            <a:pPr marL="0" lvl="0" indent="0">
              <a:spcBef>
                <a:spcPts val="0"/>
              </a:spcBef>
              <a:buSzPts val="2400"/>
              <a:buNone/>
            </a:pPr>
            <a:endParaRPr lang="en-US" sz="2400" dirty="0"/>
          </a:p>
          <a:p>
            <a:pPr marL="0" lvl="0" indent="0">
              <a:spcBef>
                <a:spcPts val="0"/>
              </a:spcBef>
              <a:buSzPts val="2400"/>
              <a:buNone/>
            </a:pPr>
            <a:endParaRPr lang="en-US" sz="2400" dirty="0" smtClean="0"/>
          </a:p>
          <a:p>
            <a:pPr marL="0" lvl="0" indent="0">
              <a:spcBef>
                <a:spcPts val="0"/>
              </a:spcBef>
              <a:buSzPts val="2400"/>
              <a:buNone/>
            </a:pPr>
            <a:endParaRPr lang="en-US" sz="2400" dirty="0"/>
          </a:p>
          <a:p>
            <a:pPr marL="0" lvl="0" indent="0">
              <a:spcBef>
                <a:spcPts val="0"/>
              </a:spcBef>
              <a:buSzPts val="2400"/>
              <a:buNone/>
            </a:pPr>
            <a:endParaRPr lang="en-US" sz="2400" dirty="0" smtClean="0"/>
          </a:p>
          <a:p>
            <a:pPr marL="0" lvl="0" indent="0">
              <a:spcBef>
                <a:spcPts val="0"/>
              </a:spcBef>
              <a:buSzPts val="2400"/>
              <a:buNone/>
            </a:pPr>
            <a:endParaRPr lang="en-US" sz="2400" dirty="0" smtClean="0"/>
          </a:p>
          <a:p>
            <a:pPr marL="0" lvl="0" indent="0">
              <a:spcBef>
                <a:spcPts val="0"/>
              </a:spcBef>
              <a:buSzPts val="2400"/>
              <a:buNone/>
            </a:pPr>
            <a:endParaRPr lang="en-US" sz="2400" dirty="0"/>
          </a:p>
          <a:p>
            <a:pPr marL="0" lvl="0" indent="0">
              <a:spcBef>
                <a:spcPts val="0"/>
              </a:spcBef>
              <a:buSzPts val="2400"/>
              <a:buNone/>
            </a:pPr>
            <a:endParaRPr lang="en-US" sz="2400" dirty="0" smtClean="0"/>
          </a:p>
          <a:p>
            <a:pPr marL="0" lvl="0" indent="0">
              <a:spcBef>
                <a:spcPts val="0"/>
              </a:spcBef>
              <a:buSzPts val="2400"/>
              <a:buNone/>
            </a:pPr>
            <a:endParaRPr lang="en-US" sz="2400" b="0" i="0" u="none" dirty="0" smtClean="0">
              <a:solidFill>
                <a:schemeClr val="dk1"/>
              </a:solidFill>
              <a:latin typeface="Times New Roman"/>
              <a:ea typeface="Times New Roman"/>
              <a:cs typeface="Times New Roman"/>
              <a:sym typeface="Times New Roman"/>
            </a:endParaRPr>
          </a:p>
        </p:txBody>
      </p:sp>
      <p:pic>
        <p:nvPicPr>
          <p:cNvPr id="8" name="Picture 7"/>
          <p:cNvPicPr>
            <a:picLocks noChangeAspect="1"/>
          </p:cNvPicPr>
          <p:nvPr/>
        </p:nvPicPr>
        <p:blipFill>
          <a:blip r:embed="rId3"/>
          <a:stretch>
            <a:fillRect/>
          </a:stretch>
        </p:blipFill>
        <p:spPr>
          <a:xfrm>
            <a:off x="818685" y="2958208"/>
            <a:ext cx="6506737" cy="3264171"/>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omplete Example Program</a:t>
            </a:r>
            <a:endParaRPr lang="en-US" dirty="0"/>
          </a:p>
        </p:txBody>
      </p:sp>
      <p:sp>
        <p:nvSpPr>
          <p:cNvPr id="3" name="Text Placeholder 2"/>
          <p:cNvSpPr>
            <a:spLocks noGrp="1"/>
          </p:cNvSpPr>
          <p:nvPr>
            <p:ph type="body" idx="1"/>
          </p:nvPr>
        </p:nvSpPr>
        <p:spPr>
          <a:xfrm>
            <a:off x="685800" y="1520588"/>
            <a:ext cx="7772400" cy="5235054"/>
          </a:xfrm>
        </p:spPr>
        <p:txBody>
          <a:bodyPr/>
          <a:lstStyle/>
          <a:p>
            <a:r>
              <a:rPr lang="en-US" sz="2000" dirty="0"/>
              <a:t>Here's a simple Java program using all these common data types</a:t>
            </a:r>
            <a:r>
              <a:rPr lang="en-US" sz="2000" dirty="0" smtClean="0"/>
              <a:t>:</a:t>
            </a:r>
          </a:p>
          <a:p>
            <a:pPr marL="1028700" lvl="2" indent="0">
              <a:buNone/>
            </a:pPr>
            <a:r>
              <a:rPr lang="en-US" sz="1400" b="1" dirty="0" smtClean="0"/>
              <a:t>public </a:t>
            </a:r>
            <a:r>
              <a:rPr lang="en-US" sz="1400" b="1" dirty="0"/>
              <a:t>class </a:t>
            </a:r>
            <a:r>
              <a:rPr lang="en-US" sz="1400" b="1" dirty="0" err="1"/>
              <a:t>DataTypesExample</a:t>
            </a:r>
            <a:r>
              <a:rPr lang="en-US" sz="1400" b="1" dirty="0"/>
              <a:t> {</a:t>
            </a:r>
          </a:p>
          <a:p>
            <a:pPr marL="1028700" lvl="2" indent="0">
              <a:buNone/>
            </a:pPr>
            <a:r>
              <a:rPr lang="en-US" sz="1400" b="1" dirty="0"/>
              <a:t>    public static void main(String[] args) {</a:t>
            </a:r>
          </a:p>
          <a:p>
            <a:pPr marL="1028700" lvl="2" indent="0">
              <a:buNone/>
            </a:pPr>
            <a:r>
              <a:rPr lang="en-US" sz="1400" b="1" dirty="0"/>
              <a:t>        // Using primitive data types</a:t>
            </a:r>
          </a:p>
          <a:p>
            <a:pPr marL="1028700" lvl="2" indent="0">
              <a:buNone/>
            </a:pPr>
            <a:r>
              <a:rPr lang="en-US" sz="1400" b="1" dirty="0"/>
              <a:t>        int age = 25;  // Integer</a:t>
            </a:r>
          </a:p>
          <a:p>
            <a:pPr marL="1028700" lvl="2" indent="0">
              <a:buNone/>
            </a:pPr>
            <a:r>
              <a:rPr lang="en-US" sz="1400" b="1" dirty="0"/>
              <a:t>        double price = 19.99;  // Decimal</a:t>
            </a:r>
          </a:p>
          <a:p>
            <a:pPr marL="1028700" lvl="2" indent="0">
              <a:buNone/>
            </a:pPr>
            <a:r>
              <a:rPr lang="en-US" sz="1400" b="1" dirty="0"/>
              <a:t>        char grade = 'A';  // Single character</a:t>
            </a:r>
          </a:p>
          <a:p>
            <a:pPr marL="1028700" lvl="2" indent="0">
              <a:buNone/>
            </a:pPr>
            <a:r>
              <a:rPr lang="en-US" sz="1400" b="1" dirty="0"/>
              <a:t>        boolean </a:t>
            </a:r>
            <a:r>
              <a:rPr lang="en-US" sz="1400" b="1" dirty="0" err="1"/>
              <a:t>isJavaFun</a:t>
            </a:r>
            <a:r>
              <a:rPr lang="en-US" sz="1400" b="1" dirty="0"/>
              <a:t> = true;  // Boolean</a:t>
            </a:r>
          </a:p>
          <a:p>
            <a:pPr marL="1028700" lvl="2" indent="0">
              <a:buNone/>
            </a:pPr>
            <a:r>
              <a:rPr lang="en-US" sz="1400" b="1" dirty="0"/>
              <a:t>        String name = "John";  // String (sequence of characters)</a:t>
            </a:r>
          </a:p>
          <a:p>
            <a:pPr marL="1028700" lvl="2" indent="0">
              <a:buNone/>
            </a:pPr>
            <a:r>
              <a:rPr lang="en-US" sz="1400" b="1" dirty="0"/>
              <a:t>        </a:t>
            </a:r>
          </a:p>
          <a:p>
            <a:pPr marL="1028700" lvl="2" indent="0">
              <a:buNone/>
            </a:pPr>
            <a:r>
              <a:rPr lang="en-US" sz="1400" b="1" dirty="0"/>
              <a:t>        // Printing out the values</a:t>
            </a:r>
          </a:p>
          <a:p>
            <a:pPr marL="1028700" lvl="2" indent="0">
              <a:buNone/>
            </a:pPr>
            <a:r>
              <a:rPr lang="en-US" sz="1400" b="1" dirty="0"/>
              <a:t>        System.out.println("Name: " + name);</a:t>
            </a:r>
          </a:p>
          <a:p>
            <a:pPr marL="1028700" lvl="2" indent="0">
              <a:buNone/>
            </a:pPr>
            <a:r>
              <a:rPr lang="en-US" sz="1400" b="1" dirty="0"/>
              <a:t>        System.out.println("Age: " + age);</a:t>
            </a:r>
          </a:p>
          <a:p>
            <a:pPr marL="1028700" lvl="2" indent="0">
              <a:buNone/>
            </a:pPr>
            <a:r>
              <a:rPr lang="en-US" sz="1400" b="1" dirty="0"/>
              <a:t>        System.out.println("Price: $" + price);</a:t>
            </a:r>
          </a:p>
          <a:p>
            <a:pPr marL="1028700" lvl="2" indent="0">
              <a:buNone/>
            </a:pPr>
            <a:r>
              <a:rPr lang="en-US" sz="1400" b="1" dirty="0"/>
              <a:t>        System.out.println("Grade: " + grade);</a:t>
            </a:r>
          </a:p>
          <a:p>
            <a:pPr marL="1028700" lvl="2" indent="0">
              <a:buNone/>
            </a:pPr>
            <a:r>
              <a:rPr lang="en-US" sz="1400" b="1" dirty="0"/>
              <a:t>        System.out.println("Is Java fun? " + </a:t>
            </a:r>
            <a:r>
              <a:rPr lang="en-US" sz="1400" b="1" dirty="0" err="1"/>
              <a:t>isJavaFun</a:t>
            </a:r>
            <a:r>
              <a:rPr lang="en-US" sz="1400" b="1" dirty="0"/>
              <a:t>);</a:t>
            </a:r>
          </a:p>
          <a:p>
            <a:pPr marL="1028700" lvl="2" indent="0">
              <a:buNone/>
            </a:pPr>
            <a:r>
              <a:rPr lang="en-US" sz="1400" b="1" dirty="0"/>
              <a:t>    }</a:t>
            </a:r>
          </a:p>
          <a:p>
            <a:pPr marL="1028700" lvl="2" indent="0">
              <a:buNone/>
            </a:pPr>
            <a:r>
              <a:rPr lang="en-US" sz="1400" b="1" dirty="0"/>
              <a:t>}</a:t>
            </a:r>
          </a:p>
          <a:p>
            <a:pPr marL="114300" indent="0">
              <a:buNone/>
            </a:pPr>
            <a:endParaRPr lang="en-US" sz="12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1109031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t>
            </a:r>
            <a:endParaRPr lang="en-US" dirty="0"/>
          </a:p>
        </p:txBody>
      </p:sp>
      <p:sp>
        <p:nvSpPr>
          <p:cNvPr id="3" name="Text Placeholder 2"/>
          <p:cNvSpPr>
            <a:spLocks noGrp="1"/>
          </p:cNvSpPr>
          <p:nvPr>
            <p:ph type="body" idx="1"/>
          </p:nvPr>
        </p:nvSpPr>
        <p:spPr>
          <a:xfrm>
            <a:off x="685800" y="1752600"/>
            <a:ext cx="7772400" cy="3159868"/>
          </a:xfrm>
        </p:spPr>
        <p:txBody>
          <a:bodyPr/>
          <a:lstStyle/>
          <a:p>
            <a:pPr marL="114300" indent="0">
              <a:buNone/>
            </a:pPr>
            <a:r>
              <a:rPr lang="en-US" dirty="0"/>
              <a:t>Name: John</a:t>
            </a:r>
          </a:p>
          <a:p>
            <a:pPr marL="114300" indent="0">
              <a:buNone/>
            </a:pPr>
            <a:r>
              <a:rPr lang="en-US" dirty="0"/>
              <a:t>Age: 25</a:t>
            </a:r>
          </a:p>
          <a:p>
            <a:pPr marL="114300" indent="0">
              <a:buNone/>
            </a:pPr>
            <a:r>
              <a:rPr lang="en-US" dirty="0"/>
              <a:t>Price: $19.99</a:t>
            </a:r>
          </a:p>
          <a:p>
            <a:pPr marL="114300" indent="0">
              <a:buNone/>
            </a:pPr>
            <a:r>
              <a:rPr lang="en-US" dirty="0"/>
              <a:t>Grade: A</a:t>
            </a:r>
          </a:p>
          <a:p>
            <a:pPr marL="114300" indent="0">
              <a:buNone/>
            </a:pPr>
            <a:r>
              <a:rPr lang="en-US" dirty="0"/>
              <a:t>Is Java fun? true</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3957612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2128"/>
            <a:ext cx="7772400" cy="616085"/>
          </a:xfrm>
        </p:spPr>
        <p:txBody>
          <a:bodyPr/>
          <a:lstStyle/>
          <a:p>
            <a:r>
              <a:rPr lang="en-US" dirty="0"/>
              <a:t>E</a:t>
            </a:r>
            <a:r>
              <a:rPr lang="en-US" dirty="0" smtClean="0"/>
              <a:t>xample2</a:t>
            </a:r>
            <a:endParaRPr lang="en-US" dirty="0"/>
          </a:p>
        </p:txBody>
      </p:sp>
      <p:sp>
        <p:nvSpPr>
          <p:cNvPr id="3" name="Text Placeholder 2"/>
          <p:cNvSpPr>
            <a:spLocks noGrp="1"/>
          </p:cNvSpPr>
          <p:nvPr>
            <p:ph type="body" idx="1"/>
          </p:nvPr>
        </p:nvSpPr>
        <p:spPr>
          <a:xfrm>
            <a:off x="685800" y="778213"/>
            <a:ext cx="7772400" cy="5441005"/>
          </a:xfrm>
        </p:spPr>
        <p:txBody>
          <a:bodyPr/>
          <a:lstStyle/>
          <a:p>
            <a:pPr marL="114300" indent="0">
              <a:buNone/>
            </a:pPr>
            <a:r>
              <a:rPr lang="en-US" sz="1400" b="1" dirty="0"/>
              <a:t>public class </a:t>
            </a:r>
            <a:r>
              <a:rPr lang="en-US" sz="1400" b="1" dirty="0" err="1"/>
              <a:t>DataTypesExample</a:t>
            </a:r>
            <a:r>
              <a:rPr lang="en-US" sz="1400" b="1" dirty="0"/>
              <a:t> {</a:t>
            </a:r>
          </a:p>
          <a:p>
            <a:pPr marL="114300" indent="0">
              <a:buNone/>
            </a:pPr>
            <a:r>
              <a:rPr lang="en-US" sz="1400" b="1" dirty="0"/>
              <a:t>    public static void main(String[] args) {</a:t>
            </a:r>
          </a:p>
          <a:p>
            <a:pPr marL="114300" indent="0">
              <a:buNone/>
            </a:pPr>
            <a:r>
              <a:rPr lang="en-US" sz="1400" b="1" dirty="0"/>
              <a:t>        // Declare variables with common data types</a:t>
            </a:r>
          </a:p>
          <a:p>
            <a:pPr marL="114300" indent="0">
              <a:buNone/>
            </a:pPr>
            <a:r>
              <a:rPr lang="en-US" sz="1400" b="1" dirty="0"/>
              <a:t>        </a:t>
            </a:r>
          </a:p>
          <a:p>
            <a:pPr marL="114300" indent="0">
              <a:buNone/>
            </a:pPr>
            <a:r>
              <a:rPr lang="en-US" sz="1400" b="1" dirty="0"/>
              <a:t>        // Integer data type (int)</a:t>
            </a:r>
          </a:p>
          <a:p>
            <a:pPr marL="114300" indent="0">
              <a:buNone/>
            </a:pPr>
            <a:r>
              <a:rPr lang="en-US" sz="1400" b="1" dirty="0"/>
              <a:t>        int age = 25;  // stores an integer value representing age</a:t>
            </a:r>
          </a:p>
          <a:p>
            <a:pPr marL="114300" indent="0">
              <a:buNone/>
            </a:pPr>
            <a:r>
              <a:rPr lang="en-US" sz="1400" b="1" dirty="0"/>
              <a:t>        </a:t>
            </a:r>
          </a:p>
          <a:p>
            <a:pPr marL="114300" indent="0">
              <a:buNone/>
            </a:pPr>
            <a:r>
              <a:rPr lang="en-US" sz="1400" b="1" dirty="0"/>
              <a:t>        // Double data type (double)</a:t>
            </a:r>
          </a:p>
          <a:p>
            <a:pPr marL="114300" indent="0">
              <a:buNone/>
            </a:pPr>
            <a:r>
              <a:rPr lang="en-US" sz="1400" b="1" dirty="0"/>
              <a:t>        double price = 19.99;  // stores a decimal value representing price</a:t>
            </a:r>
          </a:p>
          <a:p>
            <a:pPr marL="114300" indent="0">
              <a:buNone/>
            </a:pPr>
            <a:r>
              <a:rPr lang="en-US" sz="1400" b="1" dirty="0"/>
              <a:t>        </a:t>
            </a:r>
          </a:p>
          <a:p>
            <a:pPr marL="114300" indent="0">
              <a:buNone/>
            </a:pPr>
            <a:r>
              <a:rPr lang="en-US" sz="1400" b="1" dirty="0"/>
              <a:t>        // Character data type (char)</a:t>
            </a:r>
          </a:p>
          <a:p>
            <a:pPr marL="114300" indent="0">
              <a:buNone/>
            </a:pPr>
            <a:r>
              <a:rPr lang="en-US" sz="1400" b="1" dirty="0"/>
              <a:t>        char grade = 'A';  // stores a single character representing grade</a:t>
            </a:r>
          </a:p>
          <a:p>
            <a:pPr marL="114300" indent="0">
              <a:buNone/>
            </a:pPr>
            <a:r>
              <a:rPr lang="en-US" sz="1400" b="1" dirty="0"/>
              <a:t>        </a:t>
            </a:r>
          </a:p>
          <a:p>
            <a:pPr marL="114300" indent="0">
              <a:buNone/>
            </a:pPr>
            <a:r>
              <a:rPr lang="en-US" sz="1400" b="1" dirty="0"/>
              <a:t>        // Boolean data type (boolean)</a:t>
            </a:r>
          </a:p>
          <a:p>
            <a:pPr marL="114300" indent="0">
              <a:buNone/>
            </a:pPr>
            <a:r>
              <a:rPr lang="en-US" sz="1400" b="1" dirty="0"/>
              <a:t>        boolean </a:t>
            </a:r>
            <a:r>
              <a:rPr lang="en-US" sz="1400" b="1" dirty="0" err="1"/>
              <a:t>isJavaFun</a:t>
            </a:r>
            <a:r>
              <a:rPr lang="en-US" sz="1400" b="1" dirty="0"/>
              <a:t> = true;  // stores a boolean value indicating if Java is fun</a:t>
            </a:r>
          </a:p>
          <a:p>
            <a:pPr marL="114300" indent="0">
              <a:buNone/>
            </a:pPr>
            <a:r>
              <a:rPr lang="en-US" sz="1400" b="1" dirty="0"/>
              <a:t>        </a:t>
            </a:r>
          </a:p>
          <a:p>
            <a:pPr marL="114300" indent="0">
              <a:buNone/>
            </a:pPr>
            <a:r>
              <a:rPr lang="en-US" sz="1400" b="1" dirty="0"/>
              <a:t>        // String data type (String)</a:t>
            </a:r>
          </a:p>
          <a:p>
            <a:pPr marL="114300" indent="0">
              <a:buNone/>
            </a:pPr>
            <a:r>
              <a:rPr lang="en-US" sz="1400" b="1" dirty="0"/>
              <a:t>        String name = "John";  // stores a sequence of characters (text)</a:t>
            </a:r>
          </a:p>
          <a:p>
            <a:pPr marL="114300" indent="0">
              <a:buNone/>
            </a:pPr>
            <a:r>
              <a:rPr lang="en-US" sz="800" b="1" dirty="0"/>
              <a:t>        </a:t>
            </a:r>
          </a:p>
          <a:p>
            <a:endParaRPr lang="en-US" sz="8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334602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08" y="113489"/>
            <a:ext cx="7772400" cy="664724"/>
          </a:xfrm>
        </p:spPr>
        <p:txBody>
          <a:bodyPr/>
          <a:lstStyle/>
          <a:p>
            <a:r>
              <a:rPr lang="en-US" sz="3200" dirty="0" smtClean="0"/>
              <a:t>Example2 cont’d</a:t>
            </a:r>
            <a:endParaRPr lang="en-US" sz="3200" dirty="0"/>
          </a:p>
        </p:txBody>
      </p:sp>
      <p:sp>
        <p:nvSpPr>
          <p:cNvPr id="3" name="Text Placeholder 2"/>
          <p:cNvSpPr>
            <a:spLocks noGrp="1"/>
          </p:cNvSpPr>
          <p:nvPr>
            <p:ph type="body" idx="1"/>
          </p:nvPr>
        </p:nvSpPr>
        <p:spPr>
          <a:xfrm>
            <a:off x="656617" y="778213"/>
            <a:ext cx="7772400" cy="4114800"/>
          </a:xfrm>
        </p:spPr>
        <p:txBody>
          <a:bodyPr/>
          <a:lstStyle/>
          <a:p>
            <a:pPr marL="114300" indent="0">
              <a:buNone/>
            </a:pPr>
            <a:r>
              <a:rPr lang="en-US" sz="1600" b="1" dirty="0"/>
              <a:t> // Print out the values to the console</a:t>
            </a:r>
          </a:p>
          <a:p>
            <a:pPr marL="114300" indent="0">
              <a:buNone/>
            </a:pPr>
            <a:r>
              <a:rPr lang="en-US" sz="1600" b="1" dirty="0"/>
              <a:t>        System.out.println("Name: " + name);  // Output: Name: John</a:t>
            </a:r>
          </a:p>
          <a:p>
            <a:pPr marL="114300" indent="0">
              <a:buNone/>
            </a:pPr>
            <a:r>
              <a:rPr lang="en-US" sz="1600" b="1" dirty="0"/>
              <a:t>        System.out.println("Age: " + age);  // Output: Age: 25</a:t>
            </a:r>
          </a:p>
          <a:p>
            <a:pPr marL="114300" indent="0">
              <a:buNone/>
            </a:pPr>
            <a:r>
              <a:rPr lang="en-US" sz="1600" b="1" dirty="0"/>
              <a:t>        System.out.println("Price: $" + price);  // Output: Price: $19.99</a:t>
            </a:r>
          </a:p>
          <a:p>
            <a:pPr marL="114300" indent="0">
              <a:buNone/>
            </a:pPr>
            <a:r>
              <a:rPr lang="en-US" sz="1600" b="1" dirty="0"/>
              <a:t>        System.out.println("Grade: " + grade);  // Output: Grade: A</a:t>
            </a:r>
          </a:p>
          <a:p>
            <a:pPr marL="114300" indent="0">
              <a:buNone/>
            </a:pPr>
            <a:r>
              <a:rPr lang="en-US" sz="1600" b="1" dirty="0"/>
              <a:t>        System.out.println("Is Java fun? " + </a:t>
            </a:r>
            <a:r>
              <a:rPr lang="en-US" sz="1600" b="1" dirty="0" err="1"/>
              <a:t>isJavaFun</a:t>
            </a:r>
            <a:r>
              <a:rPr lang="en-US" sz="1600" b="1" dirty="0"/>
              <a:t>);  // Output: Is Java fun? true</a:t>
            </a:r>
          </a:p>
          <a:p>
            <a:pPr marL="114300" indent="0">
              <a:buNone/>
            </a:pPr>
            <a:r>
              <a:rPr lang="en-US" sz="1600" b="1" dirty="0"/>
              <a:t>        </a:t>
            </a:r>
          </a:p>
          <a:p>
            <a:pPr marL="114300" indent="0">
              <a:buNone/>
            </a:pPr>
            <a:r>
              <a:rPr lang="en-US" sz="1600" b="1" dirty="0"/>
              <a:t>        // Perform a simple calculation using the double and int variables</a:t>
            </a:r>
          </a:p>
          <a:p>
            <a:pPr marL="114300" indent="0">
              <a:buNone/>
            </a:pPr>
            <a:r>
              <a:rPr lang="en-US" sz="1600" b="1" dirty="0"/>
              <a:t>        double </a:t>
            </a:r>
            <a:r>
              <a:rPr lang="en-US" sz="1600" b="1" dirty="0" err="1"/>
              <a:t>totalPrice</a:t>
            </a:r>
            <a:r>
              <a:rPr lang="en-US" sz="1600" b="1" dirty="0"/>
              <a:t> = price * age;  // Calculates the total price (price * age)</a:t>
            </a:r>
          </a:p>
          <a:p>
            <a:pPr marL="114300" indent="0">
              <a:buNone/>
            </a:pPr>
            <a:r>
              <a:rPr lang="en-US" sz="1600" b="1" dirty="0"/>
              <a:t>        System.out.println("Total Price (Price * Age): $" + </a:t>
            </a:r>
            <a:r>
              <a:rPr lang="en-US" sz="1600" b="1" dirty="0" err="1"/>
              <a:t>totalPrice</a:t>
            </a:r>
            <a:r>
              <a:rPr lang="en-US" sz="1600" b="1" dirty="0"/>
              <a:t>);  // Output: Total Price (Price * Age): $499.75</a:t>
            </a:r>
          </a:p>
          <a:p>
            <a:pPr marL="114300" indent="0">
              <a:buNone/>
            </a:pPr>
            <a:r>
              <a:rPr lang="en-US" sz="1600" b="1" dirty="0"/>
              <a:t>    }</a:t>
            </a:r>
          </a:p>
          <a:p>
            <a:pPr marL="114300" indent="0">
              <a:buNone/>
            </a:pPr>
            <a:r>
              <a:rPr lang="en-US" sz="1600" b="1" dirty="0"/>
              <a:t>}</a:t>
            </a:r>
            <a:endParaRPr lang="en-US" sz="1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9584368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b="1" dirty="0" smtClean="0">
                <a:solidFill>
                  <a:schemeClr val="accent2">
                    <a:lumMod val="40000"/>
                    <a:lumOff val="60000"/>
                  </a:schemeClr>
                </a:solidFill>
              </a:rPr>
              <a:t>JAVA OPERATORS</a:t>
            </a:r>
            <a:endParaRPr lang="en-US" b="1" dirty="0">
              <a:solidFill>
                <a:schemeClr val="accent2">
                  <a:lumMod val="40000"/>
                  <a:lumOff val="60000"/>
                </a:schemeClr>
              </a:solidFill>
            </a:endParaRPr>
          </a:p>
        </p:txBody>
      </p:sp>
      <p:sp>
        <p:nvSpPr>
          <p:cNvPr id="4" name="Rectangle 1"/>
          <p:cNvSpPr>
            <a:spLocks noGrp="1" noChangeArrowheads="1"/>
          </p:cNvSpPr>
          <p:nvPr>
            <p:ph type="body" idx="1"/>
          </p:nvPr>
        </p:nvSpPr>
        <p:spPr bwMode="auto">
          <a:xfrm>
            <a:off x="685800" y="1143000"/>
            <a:ext cx="816826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Operators are symbols used to perform operations on variables and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Arithmetic Operators</a:t>
            </a: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 -, *,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Relational Operators</a:t>
            </a: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 !=, &gt;, &lt;, &gt;=, &lt;=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Logical Operators</a:t>
            </a: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&amp;&amp; (AND), || (OR), ! (NOT)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Assignment Operator</a:t>
            </a: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Example:</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int a =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int b =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int sum = a + b; // sum = 15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smtClean="0">
                <a:solidFill>
                  <a:schemeClr val="tx1"/>
                </a:solidFill>
                <a:latin typeface="Times New Roman" panose="02020603050405020304" pitchFamily="18" charset="0"/>
                <a:cs typeface="Times New Roman" panose="02020603050405020304" pitchFamily="18" charset="0"/>
              </a:rPr>
              <a:t>Note: </a:t>
            </a:r>
            <a:r>
              <a:rPr lang="en-US" altLang="en-US" sz="2400" dirty="0" smtClean="0">
                <a:solidFill>
                  <a:schemeClr val="tx1"/>
                </a:solidFill>
                <a:latin typeface="Times New Roman" panose="02020603050405020304" pitchFamily="18" charset="0"/>
                <a:cs typeface="Times New Roman" panose="02020603050405020304" pitchFamily="18" charset="0"/>
              </a:rPr>
              <a:t>examples found in java control flow statements below:</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4223932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1069"/>
            <a:ext cx="7772400" cy="782067"/>
          </a:xfrm>
        </p:spPr>
        <p:txBody>
          <a:bodyPr/>
          <a:lstStyle/>
          <a:p>
            <a:r>
              <a:rPr lang="en-US" sz="3200" b="1" dirty="0" smtClean="0">
                <a:solidFill>
                  <a:schemeClr val="accent2">
                    <a:lumMod val="40000"/>
                    <a:lumOff val="60000"/>
                  </a:schemeClr>
                </a:solidFill>
              </a:rPr>
              <a:t>JAVA CONTROL FLOW STATEMENTS</a:t>
            </a:r>
            <a:endParaRPr lang="en-US" sz="3200" dirty="0">
              <a:solidFill>
                <a:schemeClr val="accent2">
                  <a:lumMod val="40000"/>
                  <a:lumOff val="60000"/>
                </a:schemeClr>
              </a:solidFill>
            </a:endParaRPr>
          </a:p>
        </p:txBody>
      </p:sp>
      <p:sp>
        <p:nvSpPr>
          <p:cNvPr id="5" name="Rectangle 2"/>
          <p:cNvSpPr>
            <a:spLocks noGrp="1" noChangeArrowheads="1"/>
          </p:cNvSpPr>
          <p:nvPr>
            <p:ph type="body" idx="1"/>
          </p:nvPr>
        </p:nvSpPr>
        <p:spPr bwMode="auto">
          <a:xfrm>
            <a:off x="829283" y="973136"/>
            <a:ext cx="7485434" cy="490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lgn="just">
              <a:buNone/>
            </a:pPr>
            <a:r>
              <a:rPr lang="en-US" sz="1800" dirty="0" smtClean="0"/>
              <a:t>Java </a:t>
            </a:r>
            <a:r>
              <a:rPr lang="en-US" sz="1800" dirty="0"/>
              <a:t>control flow statements allow you to control the execution flow of your program based on certain conditions or loops. </a:t>
            </a:r>
          </a:p>
          <a:p>
            <a:pPr marL="114300" indent="0" algn="just">
              <a:buNone/>
            </a:pPr>
            <a:r>
              <a:rPr lang="en-US" sz="1800" b="1" dirty="0"/>
              <a:t>The main types of control flow statements in Java are: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400" b="1" dirty="0">
              <a:solidFill>
                <a:schemeClr val="tx1"/>
              </a:solidFill>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Conditional Statements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if</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if-else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if-else if-else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switch</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2. Looping Statements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for loop</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while loop</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do-while loop</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3. Jump Statements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break</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continue</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eaLnBrk="0" fontAlgn="base" hangingPunct="0">
              <a:spcBef>
                <a:spcPct val="0"/>
              </a:spcBef>
              <a:spcAft>
                <a:spcPct val="0"/>
              </a:spcAft>
              <a:buClrTx/>
              <a:buSzTx/>
              <a:buFont typeface="Wingdings" panose="05000000000000000000" pitchFamily="2" charset="2"/>
              <a:buChar char="q"/>
            </a:pPr>
            <a:r>
              <a:rPr kumimoji="0" lang="en-US" altLang="en-US" sz="16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return</a:t>
            </a:r>
            <a:endParaRPr kumimoji="0" lang="en-US" alt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730257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609600" y="5334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b="1" dirty="0" smtClean="0"/>
              <a:t>Contents </a:t>
            </a:r>
            <a:endParaRPr b="1" dirty="0"/>
          </a:p>
        </p:txBody>
      </p:sp>
      <p:sp>
        <p:nvSpPr>
          <p:cNvPr id="2" name="Text Placeholder 1"/>
          <p:cNvSpPr>
            <a:spLocks noGrp="1"/>
          </p:cNvSpPr>
          <p:nvPr>
            <p:ph type="body" idx="1"/>
          </p:nvPr>
        </p:nvSpPr>
        <p:spPr>
          <a:xfrm>
            <a:off x="742666" y="1676399"/>
            <a:ext cx="8096534" cy="4778991"/>
          </a:xfrm>
        </p:spPr>
        <p:txBody>
          <a:bodyPr/>
          <a:lstStyle/>
          <a:p>
            <a:pPr lvl="0">
              <a:lnSpc>
                <a:spcPct val="150000"/>
              </a:lnSpc>
            </a:pPr>
            <a:r>
              <a:rPr lang="en-US" dirty="0"/>
              <a:t>Basics of programming in Java Language</a:t>
            </a:r>
          </a:p>
          <a:p>
            <a:pPr lvl="0">
              <a:lnSpc>
                <a:spcPct val="150000"/>
              </a:lnSpc>
            </a:pPr>
            <a:r>
              <a:rPr lang="en-US" dirty="0"/>
              <a:t>Object Oriented concepts and their implementation in Java</a:t>
            </a:r>
          </a:p>
          <a:p>
            <a:pPr lvl="0">
              <a:lnSpc>
                <a:spcPct val="150000"/>
              </a:lnSpc>
            </a:pPr>
            <a:r>
              <a:rPr lang="en-US" dirty="0"/>
              <a:t>Event Driven Programming with Java, Java Database Connectivity, and multithreading</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6185"/>
            <a:ext cx="7772400" cy="1447800"/>
          </a:xfrm>
        </p:spPr>
        <p:txBody>
          <a:bodyPr/>
          <a:lstStyle/>
          <a:p>
            <a:r>
              <a:rPr lang="en-US" altLang="en-US" b="1" dirty="0" smtClean="0">
                <a:solidFill>
                  <a:schemeClr val="tx1"/>
                </a:solidFill>
                <a:latin typeface="Times New Roman" panose="02020603050405020304" pitchFamily="18" charset="0"/>
                <a:cs typeface="Times New Roman" panose="02020603050405020304" pitchFamily="18" charset="0"/>
              </a:rPr>
              <a:t/>
            </a:r>
            <a:br>
              <a:rPr lang="en-US" altLang="en-US" b="1" dirty="0" smtClean="0">
                <a:solidFill>
                  <a:schemeClr val="tx1"/>
                </a:solidFill>
                <a:latin typeface="Times New Roman" panose="02020603050405020304" pitchFamily="18" charset="0"/>
                <a:cs typeface="Times New Roman" panose="02020603050405020304" pitchFamily="18" charset="0"/>
              </a:rPr>
            </a:br>
            <a:r>
              <a:rPr lang="en-US" altLang="en-US" b="1" dirty="0" smtClean="0">
                <a:solidFill>
                  <a:schemeClr val="accent6">
                    <a:lumMod val="40000"/>
                    <a:lumOff val="60000"/>
                  </a:schemeClr>
                </a:solidFill>
                <a:latin typeface="Times New Roman" panose="02020603050405020304" pitchFamily="18" charset="0"/>
                <a:cs typeface="Times New Roman" panose="02020603050405020304" pitchFamily="18" charset="0"/>
              </a:rPr>
              <a:t>1. Conditional </a:t>
            </a:r>
            <a:r>
              <a:rPr lang="en-US" altLang="en-US" b="1" dirty="0">
                <a:solidFill>
                  <a:schemeClr val="accent6">
                    <a:lumMod val="40000"/>
                    <a:lumOff val="60000"/>
                  </a:schemeClr>
                </a:solidFill>
                <a:latin typeface="Times New Roman" panose="02020603050405020304" pitchFamily="18" charset="0"/>
                <a:cs typeface="Times New Roman" panose="02020603050405020304" pitchFamily="18" charset="0"/>
              </a:rPr>
              <a:t>Statements</a:t>
            </a:r>
            <a:r>
              <a:rPr lang="en-US" altLang="en-US" dirty="0">
                <a:solidFill>
                  <a:schemeClr val="accent6">
                    <a:lumMod val="40000"/>
                    <a:lumOff val="60000"/>
                  </a:schemeClr>
                </a:solidFill>
                <a:latin typeface="Times New Roman" panose="02020603050405020304" pitchFamily="18" charset="0"/>
                <a:cs typeface="Times New Roman" panose="02020603050405020304" pitchFamily="18" charset="0"/>
              </a:rPr>
              <a:t>:</a:t>
            </a:r>
            <a:r>
              <a:rPr lang="en-US" altLang="en-US" dirty="0">
                <a:solidFill>
                  <a:schemeClr val="tx1"/>
                </a:solidFill>
                <a:latin typeface="Times New Roman" panose="02020603050405020304" pitchFamily="18" charset="0"/>
                <a:cs typeface="Times New Roman" panose="02020603050405020304" pitchFamily="18" charset="0"/>
              </a:rPr>
              <a:t/>
            </a:r>
            <a:br>
              <a:rPr lang="en-US" altLang="en-US" dirty="0">
                <a:solidFill>
                  <a:schemeClr val="tx1"/>
                </a:solidFill>
                <a:latin typeface="Times New Roman" panose="02020603050405020304" pitchFamily="18" charset="0"/>
                <a:cs typeface="Times New Roman" panose="02020603050405020304" pitchFamily="18" charset="0"/>
              </a:rPr>
            </a:br>
            <a:r>
              <a:rPr lang="en-US" altLang="en-US" sz="3200" dirty="0" smtClean="0">
                <a:solidFill>
                  <a:schemeClr val="tx1"/>
                </a:solidFill>
                <a:latin typeface="Times New Roman" panose="02020603050405020304" pitchFamily="18" charset="0"/>
                <a:cs typeface="Times New Roman" panose="02020603050405020304" pitchFamily="18" charset="0"/>
              </a:rPr>
              <a:t>1. </a:t>
            </a:r>
            <a:r>
              <a:rPr lang="en-US" sz="3200" b="1" dirty="0" smtClean="0"/>
              <a:t>if Statement</a:t>
            </a:r>
            <a:r>
              <a:rPr lang="en-US" dirty="0"/>
              <a:t/>
            </a:r>
            <a:br>
              <a:rPr lang="en-US" dirty="0"/>
            </a:br>
            <a:endParaRPr lang="en-US" dirty="0"/>
          </a:p>
        </p:txBody>
      </p:sp>
      <p:sp>
        <p:nvSpPr>
          <p:cNvPr id="3" name="Text Placeholder 2"/>
          <p:cNvSpPr>
            <a:spLocks noGrp="1"/>
          </p:cNvSpPr>
          <p:nvPr>
            <p:ph type="body" idx="1"/>
          </p:nvPr>
        </p:nvSpPr>
        <p:spPr>
          <a:xfrm>
            <a:off x="685800" y="1852245"/>
            <a:ext cx="7772400" cy="4829909"/>
          </a:xfrm>
        </p:spPr>
        <p:txBody>
          <a:bodyPr/>
          <a:lstStyle/>
          <a:p>
            <a:pPr>
              <a:buFont typeface="Wingdings" panose="05000000000000000000" pitchFamily="2" charset="2"/>
              <a:buChar char="q"/>
            </a:pPr>
            <a:r>
              <a:rPr lang="en-US" sz="2000" b="1" dirty="0"/>
              <a:t>Executes a block of code if the condition is true</a:t>
            </a:r>
            <a:r>
              <a:rPr lang="en-US" sz="2000" b="1" dirty="0" smtClean="0"/>
              <a:t>.</a:t>
            </a:r>
          </a:p>
          <a:p>
            <a:pPr marL="114300" indent="0">
              <a:buNone/>
            </a:pPr>
            <a:r>
              <a:rPr lang="en-US" sz="2000" b="1" dirty="0" smtClean="0"/>
              <a:t>Example:</a:t>
            </a:r>
          </a:p>
          <a:p>
            <a:pPr marL="114300" indent="0">
              <a:buNone/>
            </a:pPr>
            <a:r>
              <a:rPr lang="en-US" sz="2000" dirty="0" smtClean="0"/>
              <a:t>public </a:t>
            </a:r>
            <a:r>
              <a:rPr lang="en-US" sz="2000" dirty="0"/>
              <a:t>class IfExample {</a:t>
            </a:r>
          </a:p>
          <a:p>
            <a:pPr marL="114300" indent="0">
              <a:buNone/>
            </a:pPr>
            <a:r>
              <a:rPr lang="en-US" sz="2000" dirty="0"/>
              <a:t>    public static void main(String[] args) {</a:t>
            </a:r>
          </a:p>
          <a:p>
            <a:pPr marL="114300" indent="0">
              <a:buNone/>
            </a:pPr>
            <a:r>
              <a:rPr lang="en-US" sz="2000" dirty="0"/>
              <a:t>        int number = 10;</a:t>
            </a:r>
          </a:p>
          <a:p>
            <a:pPr marL="114300" indent="0">
              <a:buNone/>
            </a:pPr>
            <a:r>
              <a:rPr lang="en-US" sz="2000" dirty="0"/>
              <a:t> </a:t>
            </a:r>
          </a:p>
          <a:p>
            <a:pPr marL="114300" indent="0">
              <a:buNone/>
            </a:pPr>
            <a:r>
              <a:rPr lang="en-US" sz="2000" dirty="0"/>
              <a:t>        if (number &gt; 5) {</a:t>
            </a:r>
          </a:p>
          <a:p>
            <a:pPr marL="114300" indent="0">
              <a:buNone/>
            </a:pPr>
            <a:r>
              <a:rPr lang="en-US" sz="2000" dirty="0"/>
              <a:t>            System.out.println("Number is greater than 5");</a:t>
            </a:r>
          </a:p>
          <a:p>
            <a:pPr marL="114300" indent="0">
              <a:buNone/>
            </a:pPr>
            <a:r>
              <a:rPr lang="en-US" sz="2000" dirty="0"/>
              <a:t>        }</a:t>
            </a:r>
          </a:p>
          <a:p>
            <a:pPr marL="114300" indent="0">
              <a:buNone/>
            </a:pPr>
            <a:r>
              <a:rPr lang="en-US" sz="2000" dirty="0"/>
              <a:t>    }</a:t>
            </a:r>
          </a:p>
          <a:p>
            <a:pPr marL="114300" indent="0">
              <a:buNone/>
            </a:pPr>
            <a:r>
              <a:rPr lang="en-US" sz="2000" dirty="0"/>
              <a:t>}</a:t>
            </a:r>
          </a:p>
          <a:p>
            <a:pPr marL="114300" indent="0">
              <a:buNone/>
            </a:pPr>
            <a:r>
              <a:rPr lang="en-US" sz="2000" b="1" dirty="0"/>
              <a:t>Output</a:t>
            </a:r>
            <a:r>
              <a:rPr lang="en-US" sz="2000" dirty="0"/>
              <a:t>:</a:t>
            </a:r>
          </a:p>
          <a:p>
            <a:pPr marL="114300" indent="0">
              <a:buNone/>
            </a:pPr>
            <a:r>
              <a:rPr lang="en-US" sz="2000" dirty="0"/>
              <a:t>Number is greater than 5</a:t>
            </a:r>
          </a:p>
          <a:p>
            <a:pPr marL="114300" indent="0">
              <a:buNone/>
            </a:pPr>
            <a:endParaRPr lang="en-US" sz="20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21345713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7909"/>
            <a:ext cx="7772400" cy="1143000"/>
          </a:xfrm>
        </p:spPr>
        <p:txBody>
          <a:bodyPr/>
          <a:lstStyle/>
          <a:p>
            <a:r>
              <a:rPr lang="en-US" sz="3200" b="1" dirty="0" smtClean="0"/>
              <a:t>2. if-else Statement</a:t>
            </a:r>
            <a:r>
              <a:rPr lang="en-US" dirty="0"/>
              <a:t/>
            </a:r>
            <a:br>
              <a:rPr lang="en-US" dirty="0"/>
            </a:br>
            <a:endParaRPr lang="en-US" dirty="0"/>
          </a:p>
        </p:txBody>
      </p:sp>
      <p:sp>
        <p:nvSpPr>
          <p:cNvPr id="3" name="Text Placeholder 2"/>
          <p:cNvSpPr>
            <a:spLocks noGrp="1"/>
          </p:cNvSpPr>
          <p:nvPr>
            <p:ph type="body" idx="1"/>
          </p:nvPr>
        </p:nvSpPr>
        <p:spPr>
          <a:xfrm>
            <a:off x="685800" y="1277814"/>
            <a:ext cx="7772400" cy="5451231"/>
          </a:xfrm>
        </p:spPr>
        <p:txBody>
          <a:bodyPr/>
          <a:lstStyle/>
          <a:p>
            <a:pPr>
              <a:buFont typeface="Wingdings" panose="05000000000000000000" pitchFamily="2" charset="2"/>
              <a:buChar char="q"/>
            </a:pPr>
            <a:r>
              <a:rPr lang="en-US" sz="1800" b="1" dirty="0"/>
              <a:t>Executes one block of code if the condition is true, and another if it </a:t>
            </a:r>
            <a:r>
              <a:rPr lang="en-US" sz="1800" b="1" dirty="0" smtClean="0"/>
              <a:t>is </a:t>
            </a:r>
            <a:r>
              <a:rPr lang="en-US" sz="1800" b="1" dirty="0"/>
              <a:t>false</a:t>
            </a:r>
            <a:r>
              <a:rPr lang="en-US" sz="1800" b="1" dirty="0" smtClean="0"/>
              <a:t>. </a:t>
            </a:r>
          </a:p>
          <a:p>
            <a:pPr marL="114300" indent="0">
              <a:buNone/>
            </a:pPr>
            <a:r>
              <a:rPr lang="en-US" sz="1800" b="1" dirty="0" smtClean="0"/>
              <a:t>Example: </a:t>
            </a:r>
          </a:p>
          <a:p>
            <a:pPr marL="571500" lvl="1" indent="0">
              <a:buNone/>
            </a:pPr>
            <a:r>
              <a:rPr lang="en-US" sz="1800" dirty="0"/>
              <a:t>public class IfElseExample {</a:t>
            </a:r>
          </a:p>
          <a:p>
            <a:pPr marL="571500" lvl="1" indent="0">
              <a:buNone/>
            </a:pPr>
            <a:r>
              <a:rPr lang="en-US" sz="1800" dirty="0"/>
              <a:t>    public static void main(String[] args) {</a:t>
            </a:r>
          </a:p>
          <a:p>
            <a:pPr marL="571500" lvl="1" indent="0">
              <a:buNone/>
            </a:pPr>
            <a:r>
              <a:rPr lang="en-US" sz="1800" dirty="0"/>
              <a:t>        int number = 3;</a:t>
            </a:r>
          </a:p>
          <a:p>
            <a:pPr marL="571500" lvl="1" indent="0">
              <a:buNone/>
            </a:pPr>
            <a:r>
              <a:rPr lang="en-US" sz="1800" dirty="0"/>
              <a:t> </a:t>
            </a:r>
          </a:p>
          <a:p>
            <a:pPr marL="571500" lvl="1" indent="0">
              <a:buNone/>
            </a:pPr>
            <a:r>
              <a:rPr lang="en-US" sz="1800" dirty="0"/>
              <a:t>        if (number &gt; 5) {</a:t>
            </a:r>
          </a:p>
          <a:p>
            <a:pPr marL="571500" lvl="1" indent="0">
              <a:buNone/>
            </a:pPr>
            <a:r>
              <a:rPr lang="en-US" sz="1800" dirty="0"/>
              <a:t>            System.out.println("Number is greater than 5");</a:t>
            </a:r>
          </a:p>
          <a:p>
            <a:pPr marL="571500" lvl="1" indent="0">
              <a:buNone/>
            </a:pPr>
            <a:r>
              <a:rPr lang="en-US" sz="1800" dirty="0"/>
              <a:t>        } else {</a:t>
            </a:r>
          </a:p>
          <a:p>
            <a:pPr marL="571500" lvl="1" indent="0">
              <a:buNone/>
            </a:pPr>
            <a:r>
              <a:rPr lang="en-US" sz="1800" dirty="0"/>
              <a:t>            System.out.println("Number is less than or equal to 5");</a:t>
            </a:r>
          </a:p>
          <a:p>
            <a:pPr marL="571500" lvl="1" indent="0">
              <a:buNone/>
            </a:pPr>
            <a:r>
              <a:rPr lang="en-US" sz="1800" dirty="0"/>
              <a:t>        }</a:t>
            </a:r>
          </a:p>
          <a:p>
            <a:pPr marL="571500" lvl="1" indent="0">
              <a:buNone/>
            </a:pPr>
            <a:r>
              <a:rPr lang="en-US" sz="1800" dirty="0"/>
              <a:t>    }</a:t>
            </a:r>
          </a:p>
          <a:p>
            <a:pPr marL="571500" lvl="1" indent="0">
              <a:buNone/>
            </a:pPr>
            <a:r>
              <a:rPr lang="en-US" sz="1800" dirty="0"/>
              <a:t>}</a:t>
            </a:r>
          </a:p>
          <a:p>
            <a:pPr marL="571500" lvl="1" indent="0">
              <a:buNone/>
            </a:pPr>
            <a:r>
              <a:rPr lang="en-US" sz="1800" b="1" dirty="0"/>
              <a:t>Output</a:t>
            </a:r>
            <a:r>
              <a:rPr lang="en-US" sz="1800" dirty="0"/>
              <a:t>:</a:t>
            </a:r>
          </a:p>
          <a:p>
            <a:pPr marL="571500" lvl="1" indent="0">
              <a:buNone/>
            </a:pPr>
            <a:r>
              <a:rPr lang="en-US" sz="1800" dirty="0"/>
              <a:t>Number is less than or equal to 5</a:t>
            </a:r>
          </a:p>
          <a:p>
            <a:pPr marL="114300" indent="0">
              <a:buNone/>
            </a:pPr>
            <a:endParaRPr lang="en-US" sz="20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9814092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234461"/>
            <a:ext cx="7772400" cy="762002"/>
          </a:xfrm>
        </p:spPr>
        <p:txBody>
          <a:bodyPr/>
          <a:lstStyle/>
          <a:p>
            <a:r>
              <a:rPr lang="en-US" sz="3200" b="1" dirty="0" smtClean="0"/>
              <a:t/>
            </a:r>
            <a:br>
              <a:rPr lang="en-US" sz="3200" b="1" dirty="0" smtClean="0"/>
            </a:br>
            <a:r>
              <a:rPr lang="en-US" sz="3200" b="1" dirty="0" smtClean="0"/>
              <a:t>3. if-else if-else Statement</a:t>
            </a:r>
            <a:r>
              <a:rPr lang="en-US" dirty="0"/>
              <a:t/>
            </a:r>
            <a:br>
              <a:rPr lang="en-US" dirty="0"/>
            </a:br>
            <a:endParaRPr lang="en-US" dirty="0"/>
          </a:p>
        </p:txBody>
      </p:sp>
      <p:sp>
        <p:nvSpPr>
          <p:cNvPr id="3" name="Text Placeholder 2"/>
          <p:cNvSpPr>
            <a:spLocks noGrp="1"/>
          </p:cNvSpPr>
          <p:nvPr>
            <p:ph type="body" idx="1"/>
          </p:nvPr>
        </p:nvSpPr>
        <p:spPr>
          <a:xfrm>
            <a:off x="685799" y="908537"/>
            <a:ext cx="8165123" cy="5433648"/>
          </a:xfrm>
        </p:spPr>
        <p:txBody>
          <a:bodyPr/>
          <a:lstStyle/>
          <a:p>
            <a:pPr>
              <a:buFont typeface="Wingdings" panose="05000000000000000000" pitchFamily="2" charset="2"/>
              <a:buChar char="q"/>
            </a:pPr>
            <a:r>
              <a:rPr lang="en-US" sz="2000" b="1" dirty="0"/>
              <a:t>Used for checking multiple conditions</a:t>
            </a:r>
            <a:r>
              <a:rPr lang="en-US" sz="2000" b="1" dirty="0" smtClean="0"/>
              <a:t>.</a:t>
            </a:r>
          </a:p>
          <a:p>
            <a:pPr marL="114300" indent="0">
              <a:buNone/>
            </a:pPr>
            <a:r>
              <a:rPr lang="en-US" sz="2000" b="1" dirty="0" smtClean="0"/>
              <a:t>Example:</a:t>
            </a:r>
          </a:p>
          <a:p>
            <a:pPr marL="114300" indent="0">
              <a:buNone/>
            </a:pPr>
            <a:r>
              <a:rPr lang="en-US" sz="1600" dirty="0" smtClean="0"/>
              <a:t>public </a:t>
            </a:r>
            <a:r>
              <a:rPr lang="en-US" sz="1600" dirty="0"/>
              <a:t>class IfElseIfExample {</a:t>
            </a:r>
          </a:p>
          <a:p>
            <a:pPr marL="114300" indent="0">
              <a:buNone/>
            </a:pPr>
            <a:r>
              <a:rPr lang="en-US" sz="1600" dirty="0"/>
              <a:t>    public static void main(String[] args) {</a:t>
            </a:r>
          </a:p>
          <a:p>
            <a:pPr marL="114300" indent="0">
              <a:buNone/>
            </a:pPr>
            <a:r>
              <a:rPr lang="en-US" sz="1600" dirty="0"/>
              <a:t>        int number = 10;</a:t>
            </a:r>
          </a:p>
          <a:p>
            <a:pPr marL="114300" indent="0">
              <a:buNone/>
            </a:pPr>
            <a:r>
              <a:rPr lang="en-US" sz="1600" dirty="0"/>
              <a:t> </a:t>
            </a:r>
          </a:p>
          <a:p>
            <a:pPr marL="114300" indent="0">
              <a:buNone/>
            </a:pPr>
            <a:r>
              <a:rPr lang="en-US" sz="1600" dirty="0"/>
              <a:t>        if (number &gt; 15) {</a:t>
            </a:r>
          </a:p>
          <a:p>
            <a:pPr marL="114300" indent="0">
              <a:buNone/>
            </a:pPr>
            <a:r>
              <a:rPr lang="en-US" sz="1600" dirty="0"/>
              <a:t>            System.out.println("Number is greater than 15");</a:t>
            </a:r>
          </a:p>
          <a:p>
            <a:pPr marL="114300" indent="0">
              <a:buNone/>
            </a:pPr>
            <a:r>
              <a:rPr lang="en-US" sz="1600" dirty="0"/>
              <a:t>        } else if (number &gt; 5) {</a:t>
            </a:r>
          </a:p>
          <a:p>
            <a:pPr marL="114300" indent="0">
              <a:buNone/>
            </a:pPr>
            <a:r>
              <a:rPr lang="en-US" sz="1600" dirty="0"/>
              <a:t>            System.out.println("Number is greater than 5 but less than or equal to 15");</a:t>
            </a:r>
          </a:p>
          <a:p>
            <a:pPr marL="114300" indent="0">
              <a:buNone/>
            </a:pPr>
            <a:r>
              <a:rPr lang="en-US" sz="1600" dirty="0"/>
              <a:t>        } else {</a:t>
            </a:r>
          </a:p>
          <a:p>
            <a:pPr marL="114300" indent="0">
              <a:buNone/>
            </a:pPr>
            <a:r>
              <a:rPr lang="en-US" sz="1600" dirty="0"/>
              <a:t>            System.out.println("Number is 5 or less");</a:t>
            </a:r>
          </a:p>
          <a:p>
            <a:pPr marL="114300" indent="0">
              <a:buNone/>
            </a:pPr>
            <a:r>
              <a:rPr lang="en-US" sz="1600" dirty="0"/>
              <a:t>        }</a:t>
            </a:r>
          </a:p>
          <a:p>
            <a:pPr marL="114300" indent="0">
              <a:buNone/>
            </a:pPr>
            <a:r>
              <a:rPr lang="en-US" sz="1600" dirty="0"/>
              <a:t>    }</a:t>
            </a:r>
          </a:p>
          <a:p>
            <a:pPr marL="114300" indent="0">
              <a:buNone/>
            </a:pPr>
            <a:r>
              <a:rPr lang="en-US" sz="1600" dirty="0"/>
              <a:t>}</a:t>
            </a:r>
          </a:p>
          <a:p>
            <a:pPr marL="114300" indent="0">
              <a:buNone/>
            </a:pPr>
            <a:r>
              <a:rPr lang="en-US" sz="1600" b="1" dirty="0"/>
              <a:t>Output</a:t>
            </a:r>
            <a:r>
              <a:rPr lang="en-US" sz="1600" dirty="0"/>
              <a:t>:</a:t>
            </a:r>
          </a:p>
          <a:p>
            <a:pPr marL="114300" indent="0">
              <a:buNone/>
            </a:pPr>
            <a:r>
              <a:rPr lang="en-US" sz="1600" dirty="0"/>
              <a:t>Number is greater than 5 but less than or equal to 15</a:t>
            </a:r>
          </a:p>
          <a:p>
            <a:pPr marL="114300" indent="0">
              <a:buNone/>
            </a:pPr>
            <a:endParaRPr lang="en-US" sz="1800" b="1" dirty="0" smtClean="0"/>
          </a:p>
          <a:p>
            <a:pPr marL="114300" indent="0">
              <a:buNone/>
            </a:pPr>
            <a:endParaRPr lang="en-US" sz="2000" b="1"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Tree>
    <p:extLst>
      <p:ext uri="{BB962C8B-B14F-4D97-AF65-F5344CB8AC3E}">
        <p14:creationId xmlns:p14="http://schemas.microsoft.com/office/powerpoint/2010/main" val="2140744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4120"/>
            <a:ext cx="7772400" cy="691663"/>
          </a:xfrm>
        </p:spPr>
        <p:txBody>
          <a:bodyPr/>
          <a:lstStyle/>
          <a:p>
            <a:r>
              <a:rPr lang="en-US" sz="3200" b="1" dirty="0" smtClean="0"/>
              <a:t/>
            </a:r>
            <a:br>
              <a:rPr lang="en-US" sz="3200" b="1" dirty="0" smtClean="0"/>
            </a:br>
            <a:r>
              <a:rPr lang="en-US" sz="3200" b="1" dirty="0" smtClean="0"/>
              <a:t>4. switch Statement</a:t>
            </a:r>
            <a:r>
              <a:rPr lang="en-US" dirty="0"/>
              <a:t/>
            </a:r>
            <a:br>
              <a:rPr lang="en-US" dirty="0"/>
            </a:br>
            <a:endParaRPr lang="en-US" dirty="0"/>
          </a:p>
        </p:txBody>
      </p:sp>
      <p:sp>
        <p:nvSpPr>
          <p:cNvPr id="3" name="Text Placeholder 2"/>
          <p:cNvSpPr>
            <a:spLocks noGrp="1"/>
          </p:cNvSpPr>
          <p:nvPr>
            <p:ph type="body" idx="1"/>
          </p:nvPr>
        </p:nvSpPr>
        <p:spPr>
          <a:xfrm>
            <a:off x="791308" y="679937"/>
            <a:ext cx="7772400" cy="6377355"/>
          </a:xfrm>
        </p:spPr>
        <p:txBody>
          <a:bodyPr/>
          <a:lstStyle/>
          <a:p>
            <a:pPr>
              <a:buFont typeface="Wingdings" panose="05000000000000000000" pitchFamily="2" charset="2"/>
              <a:buChar char="q"/>
            </a:pPr>
            <a:r>
              <a:rPr lang="en-US" sz="2000" b="1" dirty="0"/>
              <a:t>Allows you to choose one of many blocks of code to be executed based on a variable’s </a:t>
            </a:r>
            <a:r>
              <a:rPr lang="en-US" sz="2000" b="1" dirty="0" smtClean="0"/>
              <a:t>value.</a:t>
            </a:r>
          </a:p>
          <a:p>
            <a:pPr marL="114300" indent="0">
              <a:buNone/>
            </a:pPr>
            <a:r>
              <a:rPr lang="en-US" sz="2000" b="1" dirty="0" smtClean="0"/>
              <a:t>Example: </a:t>
            </a:r>
          </a:p>
          <a:p>
            <a:pPr marL="114300" indent="0">
              <a:buNone/>
            </a:pPr>
            <a:r>
              <a:rPr lang="en-US" sz="2000" dirty="0"/>
              <a:t>public class SwitchExample {</a:t>
            </a:r>
          </a:p>
          <a:p>
            <a:pPr marL="114300" indent="0">
              <a:buNone/>
            </a:pPr>
            <a:r>
              <a:rPr lang="en-US" sz="2000" dirty="0"/>
              <a:t>    public static void main(String[] args) {</a:t>
            </a:r>
          </a:p>
          <a:p>
            <a:pPr marL="114300" indent="0">
              <a:buNone/>
            </a:pPr>
            <a:r>
              <a:rPr lang="en-US" sz="2000" dirty="0"/>
              <a:t>        int day = 3;</a:t>
            </a:r>
          </a:p>
          <a:p>
            <a:pPr marL="114300" indent="0">
              <a:buNone/>
            </a:pPr>
            <a:r>
              <a:rPr lang="en-US" sz="2000" dirty="0"/>
              <a:t> </a:t>
            </a:r>
            <a:r>
              <a:rPr lang="en-US" sz="2000" dirty="0" smtClean="0"/>
              <a:t>        </a:t>
            </a:r>
            <a:r>
              <a:rPr lang="en-US" sz="2000" dirty="0"/>
              <a:t>switch (day) {</a:t>
            </a:r>
          </a:p>
          <a:p>
            <a:pPr marL="114300" indent="0">
              <a:buNone/>
            </a:pPr>
            <a:r>
              <a:rPr lang="en-US" sz="2000" dirty="0"/>
              <a:t>            case 1:</a:t>
            </a:r>
          </a:p>
          <a:p>
            <a:pPr marL="114300" indent="0">
              <a:buNone/>
            </a:pPr>
            <a:r>
              <a:rPr lang="en-US" sz="2000" dirty="0"/>
              <a:t>                System.out.println("Monday");</a:t>
            </a:r>
          </a:p>
          <a:p>
            <a:pPr marL="114300" indent="0">
              <a:buNone/>
            </a:pPr>
            <a:r>
              <a:rPr lang="en-US" sz="2000" dirty="0"/>
              <a:t>                break;</a:t>
            </a:r>
          </a:p>
          <a:p>
            <a:pPr marL="114300" indent="0">
              <a:buNone/>
            </a:pPr>
            <a:r>
              <a:rPr lang="en-US" sz="2000" dirty="0"/>
              <a:t>            case 2:</a:t>
            </a:r>
          </a:p>
          <a:p>
            <a:pPr marL="114300" indent="0">
              <a:buNone/>
            </a:pPr>
            <a:r>
              <a:rPr lang="en-US" sz="2000" dirty="0"/>
              <a:t>                System.out.println("Tuesday");</a:t>
            </a:r>
          </a:p>
          <a:p>
            <a:pPr marL="114300" indent="0">
              <a:buNone/>
            </a:pPr>
            <a:r>
              <a:rPr lang="en-US" sz="2000" dirty="0"/>
              <a:t>                break;</a:t>
            </a:r>
          </a:p>
          <a:p>
            <a:pPr marL="114300" indent="0">
              <a:buNone/>
            </a:pPr>
            <a:r>
              <a:rPr lang="en-US" sz="2000" dirty="0"/>
              <a:t>            case 3:</a:t>
            </a:r>
          </a:p>
          <a:p>
            <a:pPr marL="114300" indent="0">
              <a:buNone/>
            </a:pPr>
            <a:r>
              <a:rPr lang="en-US" sz="2000" dirty="0"/>
              <a:t>                System.out.println("Wednesday");</a:t>
            </a:r>
          </a:p>
          <a:p>
            <a:pPr marL="114300" indent="0">
              <a:buNone/>
            </a:pPr>
            <a:r>
              <a:rPr lang="en-US" sz="2000" dirty="0"/>
              <a:t>                break;</a:t>
            </a:r>
          </a:p>
          <a:p>
            <a:pPr marL="114300" indent="0">
              <a:buNone/>
            </a:pPr>
            <a:endParaRPr lang="en-US" sz="1400" b="1" dirty="0" smtClean="0"/>
          </a:p>
          <a:p>
            <a:pPr marL="114300" indent="0">
              <a:buNone/>
            </a:pPr>
            <a:endParaRPr lang="en-US" sz="2000" b="1"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8879509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Text Placeholder 2"/>
          <p:cNvSpPr>
            <a:spLocks noGrp="1"/>
          </p:cNvSpPr>
          <p:nvPr>
            <p:ph type="body" idx="1"/>
          </p:nvPr>
        </p:nvSpPr>
        <p:spPr/>
        <p:txBody>
          <a:bodyPr/>
          <a:lstStyle/>
          <a:p>
            <a:pPr marL="114300" indent="0">
              <a:buNone/>
            </a:pPr>
            <a:r>
              <a:rPr lang="en-US" sz="2000" dirty="0"/>
              <a:t> case 4:</a:t>
            </a:r>
          </a:p>
          <a:p>
            <a:pPr marL="114300" indent="0">
              <a:buNone/>
            </a:pPr>
            <a:r>
              <a:rPr lang="en-US" sz="2000" dirty="0"/>
              <a:t>                System.out.println("Thursday");</a:t>
            </a:r>
          </a:p>
          <a:p>
            <a:pPr marL="114300" indent="0">
              <a:buNone/>
            </a:pPr>
            <a:r>
              <a:rPr lang="en-US" sz="2000" dirty="0"/>
              <a:t>                break;</a:t>
            </a:r>
          </a:p>
          <a:p>
            <a:pPr marL="114300" indent="0">
              <a:buNone/>
            </a:pPr>
            <a:r>
              <a:rPr lang="en-US" sz="2000" dirty="0"/>
              <a:t>            case 5:</a:t>
            </a:r>
          </a:p>
          <a:p>
            <a:pPr marL="114300" indent="0">
              <a:buNone/>
            </a:pPr>
            <a:r>
              <a:rPr lang="en-US" sz="2000" dirty="0"/>
              <a:t>                System.out.println("Friday");</a:t>
            </a:r>
          </a:p>
          <a:p>
            <a:pPr marL="114300" indent="0">
              <a:buNone/>
            </a:pPr>
            <a:r>
              <a:rPr lang="en-US" sz="2000" dirty="0"/>
              <a:t>                break;</a:t>
            </a:r>
          </a:p>
          <a:p>
            <a:pPr marL="114300" indent="0">
              <a:buNone/>
            </a:pPr>
            <a:r>
              <a:rPr lang="en-US" sz="2000" dirty="0"/>
              <a:t>            default:</a:t>
            </a:r>
          </a:p>
          <a:p>
            <a:pPr marL="114300" indent="0">
              <a:buNone/>
            </a:pPr>
            <a:r>
              <a:rPr lang="en-US" sz="2000" dirty="0"/>
              <a:t>                System.out.println("Weekend");</a:t>
            </a:r>
          </a:p>
          <a:p>
            <a:pPr marL="114300" indent="0">
              <a:buNone/>
            </a:pPr>
            <a:r>
              <a:rPr lang="en-US" sz="2000" dirty="0"/>
              <a:t>        }</a:t>
            </a:r>
          </a:p>
          <a:p>
            <a:pPr marL="114300" indent="0">
              <a:buNone/>
            </a:pPr>
            <a:r>
              <a:rPr lang="en-US" sz="2000" dirty="0"/>
              <a:t>    }</a:t>
            </a:r>
          </a:p>
          <a:p>
            <a:pPr marL="114300" indent="0">
              <a:buNone/>
            </a:pPr>
            <a:r>
              <a:rPr lang="en-US" sz="2000" dirty="0"/>
              <a:t>}</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222372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771099"/>
          </a:xfrm>
        </p:spPr>
        <p:txBody>
          <a:bodyPr/>
          <a:lstStyle/>
          <a:p>
            <a:r>
              <a:rPr lang="en-US" b="1" dirty="0" smtClean="0"/>
              <a:t>Examples</a:t>
            </a:r>
            <a:r>
              <a:rPr lang="en-US" dirty="0" smtClean="0"/>
              <a:t> </a:t>
            </a:r>
            <a:endParaRPr lang="en-US" dirty="0"/>
          </a:p>
        </p:txBody>
      </p:sp>
      <p:sp>
        <p:nvSpPr>
          <p:cNvPr id="3" name="Text Placeholder 2"/>
          <p:cNvSpPr>
            <a:spLocks noGrp="1"/>
          </p:cNvSpPr>
          <p:nvPr>
            <p:ph type="body" idx="1"/>
          </p:nvPr>
        </p:nvSpPr>
        <p:spPr>
          <a:xfrm>
            <a:off x="685800" y="771099"/>
            <a:ext cx="7772400" cy="5889008"/>
          </a:xfrm>
        </p:spPr>
        <p:txBody>
          <a:bodyPr/>
          <a:lstStyle/>
          <a:p>
            <a:r>
              <a:rPr lang="en-US" sz="2000" dirty="0"/>
              <a:t>Below are some typical examples of Java programs that use conditional statements, found in everyday software or applications</a:t>
            </a:r>
            <a:r>
              <a:rPr lang="en-US" sz="2000" dirty="0" smtClean="0"/>
              <a:t>:</a:t>
            </a:r>
          </a:p>
          <a:p>
            <a:pPr marL="571500" indent="-457200">
              <a:buAutoNum type="arabicPeriod"/>
            </a:pPr>
            <a:r>
              <a:rPr lang="en-US" sz="2000" b="1" dirty="0" smtClean="0"/>
              <a:t>Login </a:t>
            </a:r>
            <a:r>
              <a:rPr lang="en-US" sz="2000" b="1" dirty="0"/>
              <a:t>System (Authentication</a:t>
            </a:r>
            <a:r>
              <a:rPr lang="en-US" sz="2000" b="1" dirty="0" smtClean="0"/>
              <a:t>)</a:t>
            </a:r>
          </a:p>
          <a:p>
            <a:pPr marL="114300" indent="0">
              <a:buNone/>
            </a:pPr>
            <a:endParaRPr lang="en-US" sz="2000" b="1" dirty="0"/>
          </a:p>
          <a:p>
            <a:pPr marL="114300" indent="0">
              <a:buNone/>
            </a:pPr>
            <a:r>
              <a:rPr lang="en-US" sz="1600" dirty="0"/>
              <a:t>public class JavaConditions {</a:t>
            </a:r>
          </a:p>
          <a:p>
            <a:pPr marL="114300" indent="0">
              <a:buNone/>
            </a:pPr>
            <a:endParaRPr lang="en-US" sz="1600" dirty="0"/>
          </a:p>
          <a:p>
            <a:pPr marL="114300" indent="0">
              <a:buNone/>
            </a:pPr>
            <a:r>
              <a:rPr lang="en-US" sz="1600" dirty="0"/>
              <a:t>    public static void main(String[]args) </a:t>
            </a:r>
            <a:r>
              <a:rPr lang="en-US" sz="1600" dirty="0" smtClean="0"/>
              <a:t>{      </a:t>
            </a:r>
          </a:p>
          <a:p>
            <a:pPr marL="114300" indent="0">
              <a:buNone/>
            </a:pPr>
            <a:r>
              <a:rPr lang="en-US" sz="1600" dirty="0" smtClean="0"/>
              <a:t>            String username="john";</a:t>
            </a:r>
          </a:p>
          <a:p>
            <a:pPr marL="114300" indent="0">
              <a:buNone/>
            </a:pPr>
            <a:r>
              <a:rPr lang="en-US" sz="1600" dirty="0" smtClean="0"/>
              <a:t>            </a:t>
            </a:r>
            <a:r>
              <a:rPr lang="en-US" sz="1600" dirty="0"/>
              <a:t>int password=123</a:t>
            </a:r>
            <a:r>
              <a:rPr lang="en-US" sz="1600" dirty="0" smtClean="0"/>
              <a:t>;            </a:t>
            </a:r>
          </a:p>
          <a:p>
            <a:pPr marL="114300" indent="0">
              <a:buNone/>
            </a:pPr>
            <a:r>
              <a:rPr lang="en-US" sz="1600" dirty="0" smtClean="0"/>
              <a:t>               </a:t>
            </a:r>
            <a:r>
              <a:rPr lang="en-US" sz="1600" dirty="0"/>
              <a:t>if("</a:t>
            </a:r>
            <a:r>
              <a:rPr lang="en-US" sz="1600" dirty="0" err="1"/>
              <a:t>john".equals</a:t>
            </a:r>
            <a:r>
              <a:rPr lang="en-US" sz="1600" dirty="0"/>
              <a:t>(username) &amp;&amp; password==123) </a:t>
            </a:r>
          </a:p>
          <a:p>
            <a:pPr marL="114300" indent="0">
              <a:buNone/>
            </a:pPr>
            <a:r>
              <a:rPr lang="en-US" sz="1600" dirty="0"/>
              <a:t>                {</a:t>
            </a:r>
          </a:p>
          <a:p>
            <a:pPr marL="114300" indent="0">
              <a:buNone/>
            </a:pPr>
            <a:r>
              <a:rPr lang="en-US" sz="1600" dirty="0"/>
              <a:t>          System.out.println("Login successful!");</a:t>
            </a:r>
          </a:p>
          <a:p>
            <a:pPr marL="114300" indent="0">
              <a:buNone/>
            </a:pPr>
            <a:r>
              <a:rPr lang="en-US" sz="1600" dirty="0"/>
              <a:t>                    } </a:t>
            </a:r>
          </a:p>
          <a:p>
            <a:pPr marL="114300" indent="0">
              <a:buNone/>
            </a:pPr>
            <a:r>
              <a:rPr lang="en-US" sz="1600" dirty="0"/>
              <a:t>                             else {</a:t>
            </a:r>
          </a:p>
          <a:p>
            <a:pPr marL="114300" indent="0">
              <a:buNone/>
            </a:pPr>
            <a:r>
              <a:rPr lang="en-US" sz="1600" dirty="0"/>
              <a:t>                        System.out.println("Invalid username or password.");</a:t>
            </a:r>
          </a:p>
          <a:p>
            <a:pPr marL="114300" indent="0">
              <a:buNone/>
            </a:pPr>
            <a:r>
              <a:rPr lang="en-US" sz="1600" dirty="0"/>
              <a:t>                    }                          </a:t>
            </a:r>
          </a:p>
          <a:p>
            <a:pPr marL="114300" indent="0">
              <a:buNone/>
            </a:pPr>
            <a:r>
              <a:rPr lang="en-US" sz="1600" dirty="0"/>
              <a:t>            }                 </a:t>
            </a:r>
          </a:p>
          <a:p>
            <a:pPr marL="114300" indent="0">
              <a:buNone/>
            </a:pPr>
            <a:r>
              <a:rPr lang="en-US" sz="1600" dirty="0"/>
              <a:t>                  }</a:t>
            </a:r>
            <a:endParaRPr lang="en-US" sz="1600" dirty="0" smtClean="0"/>
          </a:p>
          <a:p>
            <a:pPr marL="114300" indent="0">
              <a:buNone/>
            </a:pPr>
            <a:endParaRPr lang="en-US" sz="20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25655805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3815"/>
            <a:ext cx="7772400" cy="686937"/>
          </a:xfrm>
        </p:spPr>
        <p:txBody>
          <a:bodyPr/>
          <a:lstStyle/>
          <a:p>
            <a:r>
              <a:rPr lang="en-US" sz="2400" b="1" dirty="0" smtClean="0"/>
              <a:t>2. Online </a:t>
            </a:r>
            <a:r>
              <a:rPr lang="en-US" sz="2400" b="1" dirty="0"/>
              <a:t>Shopping Cart (Discount Calculation)</a:t>
            </a:r>
          </a:p>
        </p:txBody>
      </p:sp>
      <p:sp>
        <p:nvSpPr>
          <p:cNvPr id="3" name="Text Placeholder 2"/>
          <p:cNvSpPr>
            <a:spLocks noGrp="1"/>
          </p:cNvSpPr>
          <p:nvPr>
            <p:ph type="body" idx="1"/>
          </p:nvPr>
        </p:nvSpPr>
        <p:spPr>
          <a:xfrm>
            <a:off x="685800" y="900752"/>
            <a:ext cx="7772400" cy="5827594"/>
          </a:xfrm>
        </p:spPr>
        <p:txBody>
          <a:bodyPr/>
          <a:lstStyle/>
          <a:p>
            <a:pPr marL="114300" indent="0">
              <a:buNone/>
            </a:pPr>
            <a:r>
              <a:rPr lang="en-US" sz="1800" dirty="0"/>
              <a:t>In an online shopping application, conditional statements can be used to apply a discount based on the total price of items in the cart.</a:t>
            </a:r>
            <a:endParaRPr lang="en-US" sz="1800" dirty="0" smtClean="0"/>
          </a:p>
          <a:p>
            <a:pPr marL="114300" indent="0">
              <a:buNone/>
            </a:pPr>
            <a:endParaRPr lang="en-US" sz="1800" dirty="0"/>
          </a:p>
          <a:p>
            <a:pPr marL="114300" indent="0">
              <a:buNone/>
            </a:pPr>
            <a:r>
              <a:rPr lang="en-US" sz="1800" dirty="0" smtClean="0"/>
              <a:t>public </a:t>
            </a:r>
            <a:r>
              <a:rPr lang="en-US" sz="1800" dirty="0"/>
              <a:t>class JavaConditions </a:t>
            </a:r>
            <a:r>
              <a:rPr lang="en-US" sz="1800" dirty="0" smtClean="0"/>
              <a:t>{</a:t>
            </a:r>
            <a:endParaRPr lang="en-US" sz="1800" dirty="0"/>
          </a:p>
          <a:p>
            <a:pPr marL="114300" indent="0">
              <a:buNone/>
            </a:pPr>
            <a:r>
              <a:rPr lang="en-US" sz="1800" dirty="0"/>
              <a:t>    public static void main(String[]args) </a:t>
            </a:r>
            <a:r>
              <a:rPr lang="en-US" sz="1800" dirty="0" smtClean="0"/>
              <a:t>{</a:t>
            </a:r>
            <a:endParaRPr lang="en-US" sz="1800" dirty="0"/>
          </a:p>
          <a:p>
            <a:pPr marL="114300" indent="0">
              <a:buNone/>
            </a:pPr>
            <a:r>
              <a:rPr lang="en-US" sz="1800" dirty="0"/>
              <a:t>      </a:t>
            </a:r>
          </a:p>
          <a:p>
            <a:pPr marL="114300" indent="0">
              <a:buNone/>
            </a:pPr>
            <a:r>
              <a:rPr lang="en-US" sz="1800" dirty="0"/>
              <a:t>        double </a:t>
            </a:r>
            <a:r>
              <a:rPr lang="en-US" sz="1800" dirty="0" err="1"/>
              <a:t>totalPrice</a:t>
            </a:r>
            <a:r>
              <a:rPr lang="en-US" sz="1800" dirty="0"/>
              <a:t> = 150.0;</a:t>
            </a:r>
          </a:p>
          <a:p>
            <a:pPr marL="114300" indent="0">
              <a:buNone/>
            </a:pPr>
            <a:r>
              <a:rPr lang="en-US" sz="1800" dirty="0"/>
              <a:t>        </a:t>
            </a:r>
          </a:p>
          <a:p>
            <a:pPr marL="114300" indent="0">
              <a:buNone/>
            </a:pPr>
            <a:r>
              <a:rPr lang="en-US" sz="1800" dirty="0"/>
              <a:t>        if (</a:t>
            </a:r>
            <a:r>
              <a:rPr lang="en-US" sz="1800" dirty="0" err="1"/>
              <a:t>totalPrice</a:t>
            </a:r>
            <a:r>
              <a:rPr lang="en-US" sz="1800" dirty="0"/>
              <a:t> &gt; 100) {</a:t>
            </a:r>
          </a:p>
          <a:p>
            <a:pPr marL="114300" indent="0">
              <a:buNone/>
            </a:pPr>
            <a:r>
              <a:rPr lang="en-US" sz="1800" dirty="0"/>
              <a:t>            </a:t>
            </a:r>
            <a:r>
              <a:rPr lang="en-US" sz="1800" dirty="0" err="1"/>
              <a:t>totalPrice</a:t>
            </a:r>
            <a:r>
              <a:rPr lang="en-US" sz="1800" dirty="0"/>
              <a:t> *= 0.9;  // 10% discount</a:t>
            </a:r>
          </a:p>
          <a:p>
            <a:pPr marL="114300" indent="0">
              <a:buNone/>
            </a:pPr>
            <a:r>
              <a:rPr lang="en-US" sz="1800" dirty="0"/>
              <a:t>            System.out.println("Discount applied. New total: " + </a:t>
            </a:r>
            <a:r>
              <a:rPr lang="en-US" sz="1800" dirty="0" err="1"/>
              <a:t>totalPrice</a:t>
            </a:r>
            <a:r>
              <a:rPr lang="en-US" sz="1800" dirty="0"/>
              <a:t>);</a:t>
            </a:r>
          </a:p>
          <a:p>
            <a:pPr marL="114300" indent="0">
              <a:buNone/>
            </a:pPr>
            <a:r>
              <a:rPr lang="en-US" sz="1800" dirty="0"/>
              <a:t>        } else {</a:t>
            </a:r>
          </a:p>
          <a:p>
            <a:pPr marL="114300" indent="0">
              <a:buNone/>
            </a:pPr>
            <a:r>
              <a:rPr lang="en-US" sz="1800" dirty="0"/>
              <a:t>            System.out.println("No discount applied.");</a:t>
            </a:r>
          </a:p>
          <a:p>
            <a:pPr marL="114300" indent="0">
              <a:buNone/>
            </a:pPr>
            <a:r>
              <a:rPr lang="en-US" sz="1800" dirty="0"/>
              <a:t>        }                         </a:t>
            </a:r>
          </a:p>
          <a:p>
            <a:pPr marL="114300" indent="0">
              <a:buNone/>
            </a:pPr>
            <a:r>
              <a:rPr lang="en-US" sz="1800" dirty="0"/>
              <a:t>            }                 </a:t>
            </a:r>
          </a:p>
          <a:p>
            <a:pPr marL="114300" indent="0">
              <a:buNone/>
            </a:pPr>
            <a:r>
              <a:rPr lang="en-US" sz="1800" dirty="0"/>
              <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015178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224"/>
            <a:ext cx="7772400" cy="1143000"/>
          </a:xfrm>
        </p:spPr>
        <p:txBody>
          <a:bodyPr/>
          <a:lstStyle/>
          <a:p>
            <a:r>
              <a:rPr lang="en-US" sz="2400" b="1" dirty="0" smtClean="0"/>
              <a:t>3. Bank </a:t>
            </a:r>
            <a:r>
              <a:rPr lang="en-US" sz="2400" b="1" dirty="0"/>
              <a:t>Loan Eligibility Check</a:t>
            </a:r>
          </a:p>
        </p:txBody>
      </p:sp>
      <p:sp>
        <p:nvSpPr>
          <p:cNvPr id="3" name="Text Placeholder 2"/>
          <p:cNvSpPr>
            <a:spLocks noGrp="1"/>
          </p:cNvSpPr>
          <p:nvPr>
            <p:ph type="body" idx="1"/>
          </p:nvPr>
        </p:nvSpPr>
        <p:spPr>
          <a:xfrm>
            <a:off x="522026" y="1138450"/>
            <a:ext cx="8294428" cy="5603543"/>
          </a:xfrm>
        </p:spPr>
        <p:txBody>
          <a:bodyPr/>
          <a:lstStyle/>
          <a:p>
            <a:r>
              <a:rPr lang="en-US" sz="2000" dirty="0"/>
              <a:t>A loan application system that checks the applicant's age, income, and credit score to </a:t>
            </a:r>
            <a:r>
              <a:rPr lang="en-US" sz="2000" dirty="0" smtClean="0"/>
              <a:t>determine </a:t>
            </a:r>
            <a:r>
              <a:rPr lang="en-US" sz="2000" dirty="0"/>
              <a:t>if they are eligible for a </a:t>
            </a:r>
            <a:r>
              <a:rPr lang="en-US" sz="2000" dirty="0" smtClean="0"/>
              <a:t>loan.</a:t>
            </a:r>
          </a:p>
          <a:p>
            <a:pPr marL="114300" indent="0">
              <a:buNone/>
            </a:pPr>
            <a:endParaRPr lang="en-US" sz="2000" dirty="0" smtClean="0"/>
          </a:p>
          <a:p>
            <a:pPr marL="114300" indent="0">
              <a:buNone/>
            </a:pPr>
            <a:r>
              <a:rPr lang="en-US" sz="1600" b="1" dirty="0" smtClean="0"/>
              <a:t>public </a:t>
            </a:r>
            <a:r>
              <a:rPr lang="en-US" sz="1600" b="1" dirty="0"/>
              <a:t>class JavaConditions {</a:t>
            </a:r>
          </a:p>
          <a:p>
            <a:pPr marL="114300" indent="0">
              <a:buNone/>
            </a:pPr>
            <a:endParaRPr lang="en-US" sz="1600" b="1" dirty="0"/>
          </a:p>
          <a:p>
            <a:pPr marL="114300" indent="0">
              <a:buNone/>
            </a:pPr>
            <a:r>
              <a:rPr lang="en-US" sz="1600" b="1" dirty="0"/>
              <a:t>    public static void main(String[]args) {</a:t>
            </a:r>
          </a:p>
          <a:p>
            <a:pPr marL="114300" indent="0">
              <a:buNone/>
            </a:pPr>
            <a:endParaRPr lang="en-US" sz="1600" b="1" dirty="0"/>
          </a:p>
          <a:p>
            <a:pPr marL="114300" indent="0">
              <a:buNone/>
            </a:pPr>
            <a:r>
              <a:rPr lang="en-US" sz="1600" b="1" dirty="0"/>
              <a:t>    int age = 25;</a:t>
            </a:r>
          </a:p>
          <a:p>
            <a:pPr marL="114300" indent="0">
              <a:buNone/>
            </a:pPr>
            <a:r>
              <a:rPr lang="en-US" sz="1600" b="1" dirty="0"/>
              <a:t>    double income = 3000.0;</a:t>
            </a:r>
          </a:p>
          <a:p>
            <a:pPr marL="114300" indent="0">
              <a:buNone/>
            </a:pPr>
            <a:r>
              <a:rPr lang="en-US" sz="1600" b="1" dirty="0"/>
              <a:t>    int </a:t>
            </a:r>
            <a:r>
              <a:rPr lang="en-US" sz="1600" b="1" dirty="0" err="1"/>
              <a:t>creditScore</a:t>
            </a:r>
            <a:r>
              <a:rPr lang="en-US" sz="1600" b="1" dirty="0"/>
              <a:t> = 700;</a:t>
            </a:r>
          </a:p>
          <a:p>
            <a:pPr marL="114300" indent="0">
              <a:buNone/>
            </a:pPr>
            <a:endParaRPr lang="en-US" sz="1600" b="1" dirty="0"/>
          </a:p>
          <a:p>
            <a:pPr marL="114300" indent="0">
              <a:buNone/>
            </a:pPr>
            <a:r>
              <a:rPr lang="en-US" sz="1600" b="1" dirty="0"/>
              <a:t>    if (age &gt;= 18 &amp;&amp; income &gt;= 2500 &amp;&amp; </a:t>
            </a:r>
            <a:r>
              <a:rPr lang="en-US" sz="1600" b="1" dirty="0" err="1"/>
              <a:t>creditScore</a:t>
            </a:r>
            <a:r>
              <a:rPr lang="en-US" sz="1600" b="1" dirty="0"/>
              <a:t> &gt;= 650) {</a:t>
            </a:r>
          </a:p>
          <a:p>
            <a:pPr marL="114300" indent="0">
              <a:buNone/>
            </a:pPr>
            <a:r>
              <a:rPr lang="en-US" sz="1600" b="1" dirty="0"/>
              <a:t>        System.out.println("Loan approved.");</a:t>
            </a:r>
          </a:p>
          <a:p>
            <a:pPr marL="114300" indent="0">
              <a:buNone/>
            </a:pPr>
            <a:r>
              <a:rPr lang="en-US" sz="1600" b="1" dirty="0"/>
              <a:t>    } else {</a:t>
            </a:r>
          </a:p>
          <a:p>
            <a:pPr marL="114300" indent="0">
              <a:buNone/>
            </a:pPr>
            <a:r>
              <a:rPr lang="en-US" sz="1600" b="1" dirty="0"/>
              <a:t>        System.out.println("Loan not approved. Criteria not met.");</a:t>
            </a:r>
          </a:p>
          <a:p>
            <a:pPr marL="114300" indent="0">
              <a:buNone/>
            </a:pPr>
            <a:r>
              <a:rPr lang="en-US" sz="1600" b="1" dirty="0"/>
              <a:t>    }                        </a:t>
            </a:r>
          </a:p>
          <a:p>
            <a:pPr marL="114300" indent="0">
              <a:buNone/>
            </a:pPr>
            <a:r>
              <a:rPr lang="en-US" sz="1600" b="1" dirty="0"/>
              <a:t>            }                 </a:t>
            </a:r>
          </a:p>
          <a:p>
            <a:pPr marL="114300" indent="0">
              <a:buNone/>
            </a:pPr>
            <a:r>
              <a:rPr lang="en-US" sz="1600" b="1" dirty="0"/>
              <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889025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755176"/>
          </a:xfrm>
        </p:spPr>
        <p:txBody>
          <a:bodyPr/>
          <a:lstStyle/>
          <a:p>
            <a:r>
              <a:rPr lang="en-US" sz="2400" b="1" dirty="0" smtClean="0"/>
              <a:t>4. Weather </a:t>
            </a:r>
            <a:r>
              <a:rPr lang="en-US" sz="2400" b="1" dirty="0"/>
              <a:t>App (Clothing Recommendation)</a:t>
            </a:r>
          </a:p>
        </p:txBody>
      </p:sp>
      <p:sp>
        <p:nvSpPr>
          <p:cNvPr id="3" name="Text Placeholder 2"/>
          <p:cNvSpPr>
            <a:spLocks noGrp="1"/>
          </p:cNvSpPr>
          <p:nvPr>
            <p:ph type="body" idx="1"/>
          </p:nvPr>
        </p:nvSpPr>
        <p:spPr>
          <a:xfrm>
            <a:off x="685800" y="755176"/>
            <a:ext cx="7772400" cy="5998191"/>
          </a:xfrm>
        </p:spPr>
        <p:txBody>
          <a:bodyPr/>
          <a:lstStyle/>
          <a:p>
            <a:r>
              <a:rPr lang="en-US" sz="2000" dirty="0"/>
              <a:t>A weather app can recommend clothing based on the current temperature. If it's cold, it recommends warm clothes; if it's hot, it suggests lighter clothing</a:t>
            </a:r>
            <a:r>
              <a:rPr lang="en-US" sz="2000" dirty="0" smtClean="0"/>
              <a:t>.</a:t>
            </a:r>
          </a:p>
          <a:p>
            <a:pPr marL="114300" indent="0">
              <a:buNone/>
            </a:pPr>
            <a:endParaRPr lang="en-US" sz="2000" dirty="0" smtClean="0"/>
          </a:p>
          <a:p>
            <a:pPr marL="571500" lvl="1" indent="0">
              <a:buNone/>
            </a:pPr>
            <a:r>
              <a:rPr lang="en-US" sz="1800" dirty="0"/>
              <a:t>public class JavaConditions {</a:t>
            </a:r>
          </a:p>
          <a:p>
            <a:pPr marL="571500" lvl="1" indent="0">
              <a:buNone/>
            </a:pPr>
            <a:endParaRPr lang="en-US" sz="1800" dirty="0"/>
          </a:p>
          <a:p>
            <a:pPr marL="571500" lvl="1" indent="0">
              <a:buNone/>
            </a:pPr>
            <a:r>
              <a:rPr lang="en-US" sz="1800" dirty="0"/>
              <a:t>    public static void main(String[]args) {</a:t>
            </a:r>
          </a:p>
          <a:p>
            <a:pPr marL="571500" lvl="1" indent="0">
              <a:buNone/>
            </a:pPr>
            <a:endParaRPr lang="en-US" sz="1800" dirty="0"/>
          </a:p>
          <a:p>
            <a:pPr marL="571500" lvl="1" indent="0">
              <a:buNone/>
            </a:pPr>
            <a:r>
              <a:rPr lang="en-US" sz="1800" dirty="0"/>
              <a:t>    int temperature = 10; // in Celsius</a:t>
            </a:r>
          </a:p>
          <a:p>
            <a:pPr marL="571500" lvl="1" indent="0">
              <a:buNone/>
            </a:pPr>
            <a:r>
              <a:rPr lang="en-US" sz="1800" dirty="0"/>
              <a:t>    if (temperature &lt; 5) {</a:t>
            </a:r>
          </a:p>
          <a:p>
            <a:pPr marL="571500" lvl="1" indent="0">
              <a:buNone/>
            </a:pPr>
            <a:r>
              <a:rPr lang="en-US" sz="1800" dirty="0"/>
              <a:t>        System.out.println("Wear a heavy coat.");</a:t>
            </a:r>
          </a:p>
          <a:p>
            <a:pPr marL="571500" lvl="1" indent="0">
              <a:buNone/>
            </a:pPr>
            <a:r>
              <a:rPr lang="en-US" sz="1800" dirty="0"/>
              <a:t>    } else if (temperature &gt;= 5 &amp;&amp; temperature &lt; 20) {</a:t>
            </a:r>
          </a:p>
          <a:p>
            <a:pPr marL="571500" lvl="1" indent="0">
              <a:buNone/>
            </a:pPr>
            <a:r>
              <a:rPr lang="en-US" sz="1800" dirty="0"/>
              <a:t>        System.out.println("Wear a light jacket.");</a:t>
            </a:r>
          </a:p>
          <a:p>
            <a:pPr marL="571500" lvl="1" indent="0">
              <a:buNone/>
            </a:pPr>
            <a:r>
              <a:rPr lang="en-US" sz="1800" dirty="0"/>
              <a:t>    } else {</a:t>
            </a:r>
          </a:p>
          <a:p>
            <a:pPr marL="571500" lvl="1" indent="0">
              <a:buNone/>
            </a:pPr>
            <a:r>
              <a:rPr lang="en-US" sz="1800" dirty="0"/>
              <a:t>        System.out.println("Wear a t-shirt.");</a:t>
            </a:r>
          </a:p>
          <a:p>
            <a:pPr marL="571500" lvl="1" indent="0">
              <a:buNone/>
            </a:pPr>
            <a:r>
              <a:rPr lang="en-US" sz="1800" dirty="0"/>
              <a:t>    }                       </a:t>
            </a:r>
          </a:p>
          <a:p>
            <a:pPr marL="571500" lvl="1" indent="0">
              <a:buNone/>
            </a:pPr>
            <a:r>
              <a:rPr lang="en-US" sz="1800" dirty="0"/>
              <a:t>            }                </a:t>
            </a:r>
          </a:p>
          <a:p>
            <a:pPr marL="571500" lvl="1" indent="0">
              <a:buNone/>
            </a:pPr>
            <a:r>
              <a:rPr lang="en-US" sz="1800" dirty="0"/>
              <a:t>                  }</a:t>
            </a:r>
            <a:endParaRPr lang="en-US" sz="1800" dirty="0" smtClean="0"/>
          </a:p>
          <a:p>
            <a:pPr marL="114300" indent="0">
              <a:buNone/>
            </a:pPr>
            <a:endParaRPr lang="en-US" sz="20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3108551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224"/>
            <a:ext cx="7772400" cy="850710"/>
          </a:xfrm>
        </p:spPr>
        <p:txBody>
          <a:bodyPr/>
          <a:lstStyle/>
          <a:p>
            <a:r>
              <a:rPr lang="en-US" sz="2800" b="1" dirty="0" smtClean="0"/>
              <a:t>5.Bank Account </a:t>
            </a:r>
            <a:r>
              <a:rPr lang="en-US" sz="2800" b="1" dirty="0"/>
              <a:t>(Balance Check and Withdrawal)</a:t>
            </a:r>
          </a:p>
        </p:txBody>
      </p:sp>
      <p:sp>
        <p:nvSpPr>
          <p:cNvPr id="3" name="Text Placeholder 2"/>
          <p:cNvSpPr>
            <a:spLocks noGrp="1"/>
          </p:cNvSpPr>
          <p:nvPr>
            <p:ph type="body" idx="1"/>
          </p:nvPr>
        </p:nvSpPr>
        <p:spPr>
          <a:xfrm>
            <a:off x="562970" y="1009934"/>
            <a:ext cx="8458200" cy="5848066"/>
          </a:xfrm>
        </p:spPr>
        <p:txBody>
          <a:bodyPr/>
          <a:lstStyle/>
          <a:p>
            <a:pPr marL="114300" indent="0" algn="just">
              <a:buNone/>
            </a:pPr>
            <a:r>
              <a:rPr lang="en-US" sz="2000" dirty="0"/>
              <a:t>In a banking application, when a user attempts to withdraw money, the system checks if the balance is sufficient to cover the withdrawal request</a:t>
            </a:r>
            <a:r>
              <a:rPr lang="en-US" sz="2000" dirty="0" smtClean="0"/>
              <a:t>.</a:t>
            </a:r>
          </a:p>
          <a:p>
            <a:pPr marL="114300" indent="0" algn="just">
              <a:buNone/>
            </a:pPr>
            <a:endParaRPr lang="en-US" sz="2000" dirty="0"/>
          </a:p>
          <a:p>
            <a:pPr marL="114300" indent="0" algn="just">
              <a:buNone/>
            </a:pPr>
            <a:r>
              <a:rPr lang="en-US" sz="1800" dirty="0"/>
              <a:t>public class JavaConditions </a:t>
            </a:r>
            <a:r>
              <a:rPr lang="en-US" sz="1800" dirty="0" smtClean="0"/>
              <a:t>{</a:t>
            </a:r>
          </a:p>
          <a:p>
            <a:pPr marL="114300" indent="0" algn="just">
              <a:buNone/>
            </a:pPr>
            <a:endParaRPr lang="en-US" sz="1800" dirty="0"/>
          </a:p>
          <a:p>
            <a:pPr marL="114300" indent="0" algn="just">
              <a:buNone/>
            </a:pPr>
            <a:r>
              <a:rPr lang="en-US" sz="1800" dirty="0" smtClean="0"/>
              <a:t>  </a:t>
            </a:r>
            <a:r>
              <a:rPr lang="en-US" sz="1800" dirty="0"/>
              <a:t>public static void main(String[]args) </a:t>
            </a:r>
            <a:r>
              <a:rPr lang="en-US" sz="1800" dirty="0" smtClean="0"/>
              <a:t>{</a:t>
            </a:r>
            <a:endParaRPr lang="en-US" sz="1800" dirty="0"/>
          </a:p>
          <a:p>
            <a:pPr marL="114300" indent="0" algn="just">
              <a:buNone/>
            </a:pPr>
            <a:r>
              <a:rPr lang="en-US" sz="1800" dirty="0"/>
              <a:t>   double balance = 500.0;</a:t>
            </a:r>
          </a:p>
          <a:p>
            <a:pPr marL="114300" indent="0" algn="just">
              <a:buNone/>
            </a:pPr>
            <a:r>
              <a:rPr lang="en-US" sz="1800" dirty="0"/>
              <a:t>    double </a:t>
            </a:r>
            <a:r>
              <a:rPr lang="en-US" sz="1800" dirty="0" err="1"/>
              <a:t>withdrawalAmount</a:t>
            </a:r>
            <a:r>
              <a:rPr lang="en-US" sz="1800" dirty="0"/>
              <a:t> = 300.0;</a:t>
            </a:r>
          </a:p>
          <a:p>
            <a:pPr marL="114300" indent="0" algn="just">
              <a:buNone/>
            </a:pPr>
            <a:endParaRPr lang="en-US" sz="1800" dirty="0"/>
          </a:p>
          <a:p>
            <a:pPr marL="114300" indent="0" algn="just">
              <a:buNone/>
            </a:pPr>
            <a:r>
              <a:rPr lang="en-US" sz="1800" dirty="0"/>
              <a:t>    if (balance &gt;= </a:t>
            </a:r>
            <a:r>
              <a:rPr lang="en-US" sz="1800" dirty="0" err="1"/>
              <a:t>withdrawalAmount</a:t>
            </a:r>
            <a:r>
              <a:rPr lang="en-US" sz="1800" dirty="0"/>
              <a:t>) {</a:t>
            </a:r>
          </a:p>
          <a:p>
            <a:pPr marL="114300" indent="0" algn="just">
              <a:buNone/>
            </a:pPr>
            <a:r>
              <a:rPr lang="en-US" sz="1800" dirty="0"/>
              <a:t>        balance -= </a:t>
            </a:r>
            <a:r>
              <a:rPr lang="en-US" sz="1800" dirty="0" err="1"/>
              <a:t>withdrawalAmount</a:t>
            </a:r>
            <a:r>
              <a:rPr lang="en-US" sz="1800" dirty="0"/>
              <a:t>;</a:t>
            </a:r>
          </a:p>
          <a:p>
            <a:pPr marL="114300" indent="0" algn="just">
              <a:buNone/>
            </a:pPr>
            <a:r>
              <a:rPr lang="en-US" sz="1800" dirty="0"/>
              <a:t>        System.out.println("Withdrawal successful. New balance: " + balance);</a:t>
            </a:r>
          </a:p>
          <a:p>
            <a:pPr marL="114300" indent="0" algn="just">
              <a:buNone/>
            </a:pPr>
            <a:r>
              <a:rPr lang="en-US" sz="1800" dirty="0"/>
              <a:t>    } else {</a:t>
            </a:r>
          </a:p>
          <a:p>
            <a:pPr marL="114300" indent="0" algn="just">
              <a:buNone/>
            </a:pPr>
            <a:r>
              <a:rPr lang="en-US" sz="1800" dirty="0"/>
              <a:t>        System.out.println("Insufficient funds.");</a:t>
            </a:r>
          </a:p>
          <a:p>
            <a:pPr marL="114300" indent="0" algn="just">
              <a:buNone/>
            </a:pPr>
            <a:r>
              <a:rPr lang="en-US" sz="1800" dirty="0"/>
              <a:t>    }                      </a:t>
            </a:r>
          </a:p>
          <a:p>
            <a:pPr marL="114300" indent="0" algn="just">
              <a:buNone/>
            </a:pPr>
            <a:r>
              <a:rPr lang="en-US" sz="1800" dirty="0"/>
              <a:t>            }                </a:t>
            </a:r>
          </a:p>
          <a:p>
            <a:pPr marL="114300" indent="0" algn="just">
              <a:buNone/>
            </a:pPr>
            <a:r>
              <a:rPr lang="en-US" sz="1800" dirty="0"/>
              <a:t>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1210336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0" i="0" u="none" dirty="0">
                <a:solidFill>
                  <a:schemeClr val="dk2"/>
                </a:solidFill>
                <a:latin typeface="Times New Roman"/>
                <a:ea typeface="Times New Roman"/>
                <a:cs typeface="Times New Roman"/>
                <a:sym typeface="Times New Roman"/>
              </a:rPr>
              <a:t>History of java </a:t>
            </a:r>
            <a:endParaRPr dirty="0"/>
          </a:p>
        </p:txBody>
      </p:sp>
      <p:sp>
        <p:nvSpPr>
          <p:cNvPr id="113" name="Google Shape;113;p4"/>
          <p:cNvSpPr txBox="1">
            <a:spLocks noGrp="1"/>
          </p:cNvSpPr>
          <p:nvPr>
            <p:ph type="body" idx="1"/>
          </p:nvPr>
        </p:nvSpPr>
        <p:spPr>
          <a:xfrm>
            <a:off x="467436" y="1752600"/>
            <a:ext cx="8458200" cy="4800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3200"/>
              <a:buFont typeface="Times New Roman"/>
              <a:buNone/>
            </a:pPr>
            <a:r>
              <a:rPr lang="en-US" sz="3200" b="0" i="0" u="none" dirty="0">
                <a:solidFill>
                  <a:schemeClr val="dk1"/>
                </a:solidFill>
                <a:latin typeface="Times New Roman"/>
                <a:ea typeface="Times New Roman"/>
                <a:cs typeface="Times New Roman"/>
                <a:sym typeface="Times New Roman"/>
              </a:rPr>
              <a:t>Java was </a:t>
            </a:r>
            <a:r>
              <a:rPr lang="en-US" sz="3200" b="1" i="0" u="none" dirty="0">
                <a:solidFill>
                  <a:schemeClr val="dk1"/>
                </a:solidFill>
                <a:latin typeface="Times New Roman"/>
                <a:ea typeface="Times New Roman"/>
                <a:cs typeface="Times New Roman"/>
                <a:sym typeface="Times New Roman"/>
              </a:rPr>
              <a:t>created at Sun Microsystems</a:t>
            </a:r>
            <a:r>
              <a:rPr lang="en-US" sz="3200" b="1" i="0" u="none" dirty="0" smtClean="0">
                <a:solidFill>
                  <a:schemeClr val="dk1"/>
                </a:solidFill>
                <a:latin typeface="Times New Roman"/>
                <a:ea typeface="Times New Roman"/>
                <a:cs typeface="Times New Roman"/>
                <a:sym typeface="Times New Roman"/>
              </a:rPr>
              <a:t>, </a:t>
            </a:r>
            <a:r>
              <a:rPr lang="en-US" sz="3200" b="1" i="0" u="none" dirty="0">
                <a:solidFill>
                  <a:schemeClr val="dk1"/>
                </a:solidFill>
                <a:latin typeface="Times New Roman"/>
                <a:ea typeface="Times New Roman"/>
                <a:cs typeface="Times New Roman"/>
                <a:sym typeface="Times New Roman"/>
              </a:rPr>
              <a:t>where James Gosling led a team of researchers in an effort to create a new language that would allow consumer electronic devices to communicate with each other</a:t>
            </a:r>
            <a:r>
              <a:rPr lang="en-US" sz="3200" b="0" i="0" u="none" dirty="0">
                <a:solidFill>
                  <a:schemeClr val="dk1"/>
                </a:solidFill>
                <a:latin typeface="Times New Roman"/>
                <a:ea typeface="Times New Roman"/>
                <a:cs typeface="Times New Roman"/>
                <a:sym typeface="Times New Roman"/>
              </a:rPr>
              <a:t>. Work on the language began in 1991, and before long the team's focus changed to a new niche, the World Wide Web.</a:t>
            </a: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151" y="245660"/>
            <a:ext cx="7772400" cy="705448"/>
          </a:xfrm>
        </p:spPr>
        <p:txBody>
          <a:bodyPr/>
          <a:lstStyle/>
          <a:p>
            <a:r>
              <a:rPr lang="en-US" sz="3200" b="1" dirty="0" smtClean="0"/>
              <a:t/>
            </a:r>
            <a:br>
              <a:rPr lang="en-US" sz="3200" b="1" dirty="0" smtClean="0"/>
            </a:br>
            <a:r>
              <a:rPr lang="en-US" sz="3200" b="1" dirty="0" smtClean="0"/>
              <a:t/>
            </a:r>
            <a:br>
              <a:rPr lang="en-US" sz="3200" b="1" dirty="0" smtClean="0"/>
            </a:br>
            <a:r>
              <a:rPr lang="en-US" sz="3600" b="1" dirty="0" smtClean="0">
                <a:solidFill>
                  <a:schemeClr val="accent6">
                    <a:lumMod val="40000"/>
                    <a:lumOff val="60000"/>
                  </a:schemeClr>
                </a:solidFill>
              </a:rPr>
              <a:t>2</a:t>
            </a:r>
            <a:r>
              <a:rPr lang="en-US" sz="3600" b="1" dirty="0">
                <a:solidFill>
                  <a:schemeClr val="accent6">
                    <a:lumMod val="40000"/>
                    <a:lumOff val="60000"/>
                  </a:schemeClr>
                </a:solidFill>
              </a:rPr>
              <a:t>. Looping </a:t>
            </a:r>
            <a:r>
              <a:rPr lang="en-US" sz="3600" b="1" dirty="0" smtClean="0">
                <a:solidFill>
                  <a:schemeClr val="accent6">
                    <a:lumMod val="40000"/>
                    <a:lumOff val="60000"/>
                  </a:schemeClr>
                </a:solidFill>
              </a:rPr>
              <a:t>Statements</a:t>
            </a:r>
            <a:br>
              <a:rPr lang="en-US" sz="3600" b="1" dirty="0" smtClean="0">
                <a:solidFill>
                  <a:schemeClr val="accent6">
                    <a:lumMod val="40000"/>
                    <a:lumOff val="60000"/>
                  </a:schemeClr>
                </a:solidFill>
              </a:rPr>
            </a:br>
            <a:r>
              <a:rPr lang="en-US" dirty="0"/>
              <a:t/>
            </a:r>
            <a:br>
              <a:rPr lang="en-US" dirty="0"/>
            </a:br>
            <a:endParaRPr lang="en-US" dirty="0"/>
          </a:p>
        </p:txBody>
      </p:sp>
      <p:sp>
        <p:nvSpPr>
          <p:cNvPr id="3" name="Text Placeholder 2"/>
          <p:cNvSpPr>
            <a:spLocks noGrp="1"/>
          </p:cNvSpPr>
          <p:nvPr>
            <p:ph type="body" idx="1"/>
          </p:nvPr>
        </p:nvSpPr>
        <p:spPr>
          <a:xfrm>
            <a:off x="368490" y="703385"/>
            <a:ext cx="8570794" cy="6154615"/>
          </a:xfrm>
        </p:spPr>
        <p:txBody>
          <a:bodyPr/>
          <a:lstStyle/>
          <a:p>
            <a:pPr marL="114300" indent="0">
              <a:buNone/>
            </a:pPr>
            <a:r>
              <a:rPr lang="en-US" sz="2400" dirty="0"/>
              <a:t>In Java, looping statements allow you to repeatedly execute a block of code as long as a specified condition is true.</a:t>
            </a:r>
            <a:endParaRPr lang="en-US" sz="2400" b="1" dirty="0" smtClean="0"/>
          </a:p>
          <a:p>
            <a:pPr>
              <a:buAutoNum type="arabicPeriod"/>
            </a:pPr>
            <a:r>
              <a:rPr lang="en-US" sz="2400" b="1" dirty="0" smtClean="0"/>
              <a:t>for loop: </a:t>
            </a:r>
            <a:r>
              <a:rPr lang="en-US" sz="1800" dirty="0" smtClean="0"/>
              <a:t>Used </a:t>
            </a:r>
            <a:r>
              <a:rPr lang="en-US" sz="1800" dirty="0"/>
              <a:t>when the number of iterations is known ahead of time</a:t>
            </a:r>
            <a:r>
              <a:rPr lang="en-US" sz="1800" dirty="0" smtClean="0"/>
              <a:t>.</a:t>
            </a:r>
          </a:p>
          <a:p>
            <a:pPr marL="114300" indent="0">
              <a:buNone/>
            </a:pPr>
            <a:r>
              <a:rPr lang="en-US" sz="1800" b="1" dirty="0" smtClean="0"/>
              <a:t>Example: 						</a:t>
            </a:r>
            <a:r>
              <a:rPr lang="en-US" sz="1800" b="1" u="sng" dirty="0" smtClean="0">
                <a:solidFill>
                  <a:schemeClr val="accent6">
                    <a:lumMod val="40000"/>
                    <a:lumOff val="60000"/>
                  </a:schemeClr>
                </a:solidFill>
              </a:rPr>
              <a:t>syntax:</a:t>
            </a:r>
          </a:p>
          <a:p>
            <a:pPr marL="114300" indent="0">
              <a:buNone/>
            </a:pPr>
            <a:endParaRPr lang="en-US" sz="1800" b="1" dirty="0"/>
          </a:p>
          <a:p>
            <a:pPr marL="571500" lvl="1" indent="0">
              <a:buNone/>
            </a:pPr>
            <a:r>
              <a:rPr lang="en-US" sz="1600" dirty="0"/>
              <a:t>public class </a:t>
            </a:r>
            <a:r>
              <a:rPr lang="en-US" sz="1600" dirty="0" err="1"/>
              <a:t>ForLoopExample</a:t>
            </a:r>
            <a:r>
              <a:rPr lang="en-US" sz="1600" dirty="0"/>
              <a:t> {</a:t>
            </a:r>
          </a:p>
          <a:p>
            <a:pPr marL="571500" lvl="1" indent="0">
              <a:buNone/>
            </a:pPr>
            <a:r>
              <a:rPr lang="en-US" sz="1600" dirty="0"/>
              <a:t>    public static void main(String[] args) </a:t>
            </a:r>
            <a:r>
              <a:rPr lang="en-US" sz="1600" dirty="0" smtClean="0"/>
              <a:t>{			</a:t>
            </a:r>
            <a:endParaRPr lang="en-US" sz="1600" dirty="0"/>
          </a:p>
          <a:p>
            <a:pPr marL="571500" lvl="1" indent="0">
              <a:buNone/>
            </a:pPr>
            <a:r>
              <a:rPr lang="en-US" sz="1600" dirty="0"/>
              <a:t>        for (int </a:t>
            </a:r>
            <a:r>
              <a:rPr lang="en-US" sz="1600" dirty="0" err="1"/>
              <a:t>i</a:t>
            </a:r>
            <a:r>
              <a:rPr lang="en-US" sz="1600" dirty="0"/>
              <a:t> = 1; </a:t>
            </a:r>
            <a:r>
              <a:rPr lang="en-US" sz="1600" dirty="0" err="1"/>
              <a:t>i</a:t>
            </a:r>
            <a:r>
              <a:rPr lang="en-US" sz="1600" dirty="0"/>
              <a:t> &lt;= 5; </a:t>
            </a:r>
            <a:r>
              <a:rPr lang="en-US" sz="1600" dirty="0" err="1"/>
              <a:t>i</a:t>
            </a:r>
            <a:r>
              <a:rPr lang="en-US" sz="1600" dirty="0"/>
              <a:t>++) {</a:t>
            </a:r>
          </a:p>
          <a:p>
            <a:pPr marL="571500" lvl="1" indent="0">
              <a:buNone/>
            </a:pPr>
            <a:r>
              <a:rPr lang="en-US" sz="1600" dirty="0"/>
              <a:t>            System.out.println("Iteration " + </a:t>
            </a:r>
            <a:r>
              <a:rPr lang="en-US" sz="1600" dirty="0" err="1"/>
              <a:t>i</a:t>
            </a:r>
            <a:r>
              <a:rPr lang="en-US" sz="1600" dirty="0"/>
              <a:t>);</a:t>
            </a:r>
          </a:p>
          <a:p>
            <a:pPr marL="571500" lvl="1" indent="0">
              <a:buNone/>
            </a:pPr>
            <a:r>
              <a:rPr lang="en-US" sz="1600" dirty="0"/>
              <a:t>        }</a:t>
            </a:r>
          </a:p>
          <a:p>
            <a:pPr marL="571500" lvl="1" indent="0">
              <a:buNone/>
            </a:pPr>
            <a:r>
              <a:rPr lang="en-US" sz="1600" dirty="0"/>
              <a:t>    }</a:t>
            </a:r>
          </a:p>
          <a:p>
            <a:pPr marL="571500" lvl="1" indent="0">
              <a:buNone/>
            </a:pPr>
            <a:r>
              <a:rPr lang="en-US" sz="1600" dirty="0" smtClean="0"/>
              <a:t>}</a:t>
            </a:r>
          </a:p>
          <a:p>
            <a:pPr marL="571500" lvl="1" indent="0">
              <a:buNone/>
            </a:pPr>
            <a:r>
              <a:rPr lang="en-US" sz="1600" dirty="0" smtClean="0"/>
              <a:t>							</a:t>
            </a:r>
            <a:r>
              <a:rPr lang="en-US" sz="1600" b="1" u="sng" dirty="0" smtClean="0">
                <a:solidFill>
                  <a:schemeClr val="accent6">
                    <a:lumMod val="40000"/>
                    <a:lumOff val="60000"/>
                  </a:schemeClr>
                </a:solidFill>
              </a:rPr>
              <a:t>try this: </a:t>
            </a:r>
            <a:endParaRPr lang="en-US" sz="1600" b="1" u="sng" dirty="0">
              <a:solidFill>
                <a:schemeClr val="accent6">
                  <a:lumMod val="40000"/>
                  <a:lumOff val="60000"/>
                </a:schemeClr>
              </a:solidFill>
            </a:endParaRPr>
          </a:p>
          <a:p>
            <a:pPr marL="114300" indent="0">
              <a:buNone/>
            </a:pPr>
            <a:r>
              <a:rPr lang="en-US" sz="1600" b="1" dirty="0"/>
              <a:t>Output</a:t>
            </a:r>
            <a:r>
              <a:rPr lang="en-US" sz="1600" dirty="0"/>
              <a:t>:</a:t>
            </a:r>
          </a:p>
          <a:p>
            <a:pPr marL="114300" indent="0">
              <a:buNone/>
            </a:pPr>
            <a:r>
              <a:rPr lang="en-US" sz="1600" dirty="0" smtClean="0"/>
              <a:t>Iteration </a:t>
            </a:r>
            <a:r>
              <a:rPr lang="en-US" sz="1600" dirty="0"/>
              <a:t>1</a:t>
            </a:r>
          </a:p>
          <a:p>
            <a:pPr marL="114300" indent="0">
              <a:buNone/>
            </a:pPr>
            <a:r>
              <a:rPr lang="en-US" sz="1600" dirty="0"/>
              <a:t>Iteration 2</a:t>
            </a:r>
          </a:p>
          <a:p>
            <a:pPr marL="114300" indent="0">
              <a:buNone/>
            </a:pPr>
            <a:r>
              <a:rPr lang="en-US" sz="1600" dirty="0"/>
              <a:t>Iteration 3</a:t>
            </a:r>
          </a:p>
          <a:p>
            <a:pPr marL="114300" indent="0">
              <a:buNone/>
            </a:pPr>
            <a:r>
              <a:rPr lang="en-US" sz="1600" dirty="0"/>
              <a:t>Iteration 4</a:t>
            </a:r>
          </a:p>
          <a:p>
            <a:pPr marL="114300" indent="0">
              <a:buNone/>
            </a:pPr>
            <a:r>
              <a:rPr lang="en-US" sz="1600" dirty="0"/>
              <a:t>Iteration 5</a:t>
            </a:r>
          </a:p>
          <a:p>
            <a:endParaRPr lang="en-US" sz="1800" dirty="0"/>
          </a:p>
        </p:txBody>
      </p:sp>
      <p:pic>
        <p:nvPicPr>
          <p:cNvPr id="4" name="Picture 3"/>
          <p:cNvPicPr>
            <a:picLocks noChangeAspect="1"/>
          </p:cNvPicPr>
          <p:nvPr/>
        </p:nvPicPr>
        <p:blipFill>
          <a:blip r:embed="rId2"/>
          <a:stretch>
            <a:fillRect/>
          </a:stretch>
        </p:blipFill>
        <p:spPr>
          <a:xfrm>
            <a:off x="5082220" y="5058344"/>
            <a:ext cx="3857064" cy="1478933"/>
          </a:xfrm>
          <a:prstGeom prst="rect">
            <a:avLst/>
          </a:prstGeom>
        </p:spPr>
      </p:pic>
      <p:pic>
        <p:nvPicPr>
          <p:cNvPr id="5" name="Picture 4"/>
          <p:cNvPicPr>
            <a:picLocks noChangeAspect="1"/>
          </p:cNvPicPr>
          <p:nvPr/>
        </p:nvPicPr>
        <p:blipFill>
          <a:blip r:embed="rId3"/>
          <a:stretch>
            <a:fillRect/>
          </a:stretch>
        </p:blipFill>
        <p:spPr>
          <a:xfrm>
            <a:off x="5679885" y="2561088"/>
            <a:ext cx="3267761" cy="1369467"/>
          </a:xfrm>
          <a:prstGeom prst="rect">
            <a:avLst/>
          </a:prstGeom>
        </p:spPr>
      </p:pic>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1301103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7463"/>
            <a:ext cx="7772400" cy="605051"/>
          </a:xfrm>
        </p:spPr>
        <p:txBody>
          <a:bodyPr/>
          <a:lstStyle/>
          <a:p>
            <a:r>
              <a:rPr lang="en-US" sz="3200" b="1" dirty="0" smtClean="0"/>
              <a:t/>
            </a:r>
            <a:br>
              <a:rPr lang="en-US" sz="3200" b="1" dirty="0" smtClean="0"/>
            </a:br>
            <a:r>
              <a:rPr lang="en-US" sz="3200" b="1" dirty="0" smtClean="0"/>
              <a:t>2. while loop</a:t>
            </a:r>
            <a:r>
              <a:rPr lang="en-US" dirty="0"/>
              <a:t/>
            </a:r>
            <a:br>
              <a:rPr lang="en-US" dirty="0"/>
            </a:br>
            <a:endParaRPr lang="en-US" dirty="0"/>
          </a:p>
        </p:txBody>
      </p:sp>
      <p:sp>
        <p:nvSpPr>
          <p:cNvPr id="3" name="Text Placeholder 2"/>
          <p:cNvSpPr>
            <a:spLocks noGrp="1"/>
          </p:cNvSpPr>
          <p:nvPr>
            <p:ph type="body" idx="1"/>
          </p:nvPr>
        </p:nvSpPr>
        <p:spPr>
          <a:xfrm>
            <a:off x="685800" y="832513"/>
            <a:ext cx="8212540" cy="6025487"/>
          </a:xfrm>
        </p:spPr>
        <p:txBody>
          <a:bodyPr/>
          <a:lstStyle/>
          <a:p>
            <a:pPr marL="114300" indent="0" algn="just">
              <a:buNone/>
            </a:pPr>
            <a:r>
              <a:rPr lang="en-US" sz="1800" b="1" dirty="0"/>
              <a:t>Used when the number of iterations is not known, but you want to repeat a block of code as long as a condition is true</a:t>
            </a:r>
            <a:r>
              <a:rPr lang="en-US" sz="1800" b="1" dirty="0" smtClean="0"/>
              <a:t>.</a:t>
            </a:r>
          </a:p>
          <a:p>
            <a:pPr marL="114300" indent="0" algn="just">
              <a:buNone/>
            </a:pPr>
            <a:r>
              <a:rPr lang="en-US" sz="1800" b="1" dirty="0" smtClean="0"/>
              <a:t>Example: 						</a:t>
            </a:r>
            <a:r>
              <a:rPr lang="en-US" sz="1800" b="1" u="sng" dirty="0" smtClean="0">
                <a:solidFill>
                  <a:schemeClr val="accent6">
                    <a:lumMod val="40000"/>
                    <a:lumOff val="60000"/>
                  </a:schemeClr>
                </a:solidFill>
              </a:rPr>
              <a:t>syntax: </a:t>
            </a:r>
            <a:endParaRPr lang="en-US" sz="1800" b="1" u="sng" dirty="0">
              <a:solidFill>
                <a:schemeClr val="accent6">
                  <a:lumMod val="40000"/>
                  <a:lumOff val="60000"/>
                </a:schemeClr>
              </a:solidFill>
            </a:endParaRPr>
          </a:p>
          <a:p>
            <a:pPr marL="114300" indent="0">
              <a:buNone/>
            </a:pPr>
            <a:r>
              <a:rPr lang="en-US" sz="1800" dirty="0"/>
              <a:t>public class </a:t>
            </a:r>
            <a:r>
              <a:rPr lang="en-US" sz="1800" dirty="0" err="1"/>
              <a:t>WhileLoopExample</a:t>
            </a:r>
            <a:r>
              <a:rPr lang="en-US" sz="1800" dirty="0"/>
              <a:t> </a:t>
            </a:r>
            <a:r>
              <a:rPr lang="en-US" sz="1800" dirty="0" smtClean="0"/>
              <a:t>{					</a:t>
            </a:r>
            <a:endParaRPr lang="en-US" sz="1800" dirty="0"/>
          </a:p>
          <a:p>
            <a:pPr marL="114300" indent="0">
              <a:buNone/>
            </a:pPr>
            <a:r>
              <a:rPr lang="en-US" sz="1800" dirty="0"/>
              <a:t>    public static void main(String[] args) {</a:t>
            </a:r>
          </a:p>
          <a:p>
            <a:pPr marL="114300" indent="0">
              <a:buNone/>
            </a:pPr>
            <a:r>
              <a:rPr lang="en-US" sz="1800" dirty="0"/>
              <a:t>        int </a:t>
            </a:r>
            <a:r>
              <a:rPr lang="en-US" sz="1800" dirty="0" err="1"/>
              <a:t>i</a:t>
            </a:r>
            <a:r>
              <a:rPr lang="en-US" sz="1800" dirty="0"/>
              <a:t> = 1;</a:t>
            </a:r>
          </a:p>
          <a:p>
            <a:pPr marL="114300" indent="0">
              <a:buNone/>
            </a:pPr>
            <a:r>
              <a:rPr lang="en-US" sz="1800" dirty="0"/>
              <a:t>        while (</a:t>
            </a:r>
            <a:r>
              <a:rPr lang="en-US" sz="1800" dirty="0" err="1"/>
              <a:t>i</a:t>
            </a:r>
            <a:r>
              <a:rPr lang="en-US" sz="1800" dirty="0"/>
              <a:t> &lt;= 5) {</a:t>
            </a:r>
          </a:p>
          <a:p>
            <a:pPr marL="114300" indent="0">
              <a:buNone/>
            </a:pPr>
            <a:r>
              <a:rPr lang="en-US" sz="1800" dirty="0"/>
              <a:t>            System.out.println("Iteration " + </a:t>
            </a:r>
            <a:r>
              <a:rPr lang="en-US" sz="1800" dirty="0" err="1"/>
              <a:t>i</a:t>
            </a:r>
            <a:r>
              <a:rPr lang="en-US" sz="1800" dirty="0"/>
              <a:t>);</a:t>
            </a:r>
          </a:p>
          <a:p>
            <a:pPr marL="114300" indent="0">
              <a:buNone/>
            </a:pPr>
            <a:r>
              <a:rPr lang="en-US" sz="1800" dirty="0"/>
              <a:t>            </a:t>
            </a:r>
            <a:r>
              <a:rPr lang="en-US" sz="1800" dirty="0" err="1"/>
              <a:t>i</a:t>
            </a:r>
            <a:r>
              <a:rPr lang="en-US" sz="1800" dirty="0"/>
              <a:t>++;</a:t>
            </a:r>
          </a:p>
          <a:p>
            <a:pPr marL="114300" indent="0">
              <a:buNone/>
            </a:pPr>
            <a:r>
              <a:rPr lang="en-US" sz="1800" dirty="0"/>
              <a:t>        }</a:t>
            </a:r>
          </a:p>
          <a:p>
            <a:pPr marL="114300" indent="0">
              <a:buNone/>
            </a:pPr>
            <a:r>
              <a:rPr lang="en-US" sz="1800" dirty="0"/>
              <a:t>    }</a:t>
            </a:r>
          </a:p>
          <a:p>
            <a:pPr marL="114300" indent="0">
              <a:buNone/>
            </a:pPr>
            <a:r>
              <a:rPr lang="en-US" sz="1800" dirty="0"/>
              <a:t>}</a:t>
            </a:r>
          </a:p>
          <a:p>
            <a:pPr marL="114300" indent="0">
              <a:buNone/>
            </a:pPr>
            <a:r>
              <a:rPr lang="en-US" sz="1800" b="1" dirty="0"/>
              <a:t>Output</a:t>
            </a:r>
            <a:r>
              <a:rPr lang="en-US" sz="1800" dirty="0"/>
              <a:t>:</a:t>
            </a:r>
          </a:p>
          <a:p>
            <a:pPr marL="114300" indent="0">
              <a:buNone/>
            </a:pPr>
            <a:r>
              <a:rPr lang="en-US" sz="1800" dirty="0"/>
              <a:t>Iteration 1</a:t>
            </a:r>
          </a:p>
          <a:p>
            <a:pPr marL="114300" indent="0">
              <a:buNone/>
            </a:pPr>
            <a:r>
              <a:rPr lang="en-US" sz="1800" dirty="0"/>
              <a:t>Iteration 2</a:t>
            </a:r>
          </a:p>
          <a:p>
            <a:pPr marL="114300" indent="0">
              <a:buNone/>
            </a:pPr>
            <a:r>
              <a:rPr lang="en-US" sz="1800" dirty="0"/>
              <a:t>Iteration 3</a:t>
            </a:r>
          </a:p>
          <a:p>
            <a:pPr marL="114300" indent="0">
              <a:buNone/>
            </a:pPr>
            <a:r>
              <a:rPr lang="en-US" sz="1800" dirty="0"/>
              <a:t>Iteration 4</a:t>
            </a:r>
          </a:p>
          <a:p>
            <a:pPr marL="114300" indent="0">
              <a:buNone/>
            </a:pPr>
            <a:r>
              <a:rPr lang="en-US" sz="1800" dirty="0"/>
              <a:t>Iteration 5</a:t>
            </a:r>
          </a:p>
          <a:p>
            <a:endParaRPr lang="en-US" dirty="0"/>
          </a:p>
        </p:txBody>
      </p:sp>
      <p:pic>
        <p:nvPicPr>
          <p:cNvPr id="4" name="Picture 3"/>
          <p:cNvPicPr>
            <a:picLocks noChangeAspect="1"/>
          </p:cNvPicPr>
          <p:nvPr/>
        </p:nvPicPr>
        <p:blipFill>
          <a:blip r:embed="rId2"/>
          <a:stretch>
            <a:fillRect/>
          </a:stretch>
        </p:blipFill>
        <p:spPr>
          <a:xfrm>
            <a:off x="5614639" y="1892987"/>
            <a:ext cx="3160871" cy="1150464"/>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41023903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5702"/>
            <a:ext cx="7772400" cy="796119"/>
          </a:xfrm>
        </p:spPr>
        <p:txBody>
          <a:bodyPr/>
          <a:lstStyle/>
          <a:p>
            <a:r>
              <a:rPr lang="en-US" sz="2800" b="1" dirty="0" smtClean="0"/>
              <a:t/>
            </a:r>
            <a:br>
              <a:rPr lang="en-US" sz="2800" b="1" dirty="0" smtClean="0"/>
            </a:br>
            <a:r>
              <a:rPr lang="en-US" sz="2800" b="1" dirty="0"/>
              <a:t/>
            </a:r>
            <a:br>
              <a:rPr lang="en-US" sz="2800" b="1" dirty="0"/>
            </a:br>
            <a:r>
              <a:rPr lang="en-US" sz="2800" b="1" dirty="0" smtClean="0"/>
              <a:t>3. do-while loop</a:t>
            </a:r>
            <a:r>
              <a:rPr lang="en-US" dirty="0"/>
              <a:t/>
            </a:r>
            <a:br>
              <a:rPr lang="en-US" dirty="0"/>
            </a:br>
            <a:endParaRPr lang="en-US" dirty="0"/>
          </a:p>
        </p:txBody>
      </p:sp>
      <p:sp>
        <p:nvSpPr>
          <p:cNvPr id="3" name="Text Placeholder 2"/>
          <p:cNvSpPr>
            <a:spLocks noGrp="1"/>
          </p:cNvSpPr>
          <p:nvPr>
            <p:ph type="body" idx="1"/>
          </p:nvPr>
        </p:nvSpPr>
        <p:spPr>
          <a:xfrm>
            <a:off x="685799" y="1271516"/>
            <a:ext cx="8267131" cy="5361296"/>
          </a:xfrm>
        </p:spPr>
        <p:txBody>
          <a:bodyPr/>
          <a:lstStyle/>
          <a:p>
            <a:pPr marL="114300" indent="0">
              <a:buNone/>
            </a:pPr>
            <a:r>
              <a:rPr lang="en-US" sz="2000" b="1" dirty="0"/>
              <a:t>The code block will be executed at least once, and then repeated as long as the condition is true.</a:t>
            </a:r>
          </a:p>
          <a:p>
            <a:pPr marL="114300" indent="0">
              <a:buNone/>
            </a:pPr>
            <a:r>
              <a:rPr lang="en-US" sz="2000" b="1" dirty="0" smtClean="0"/>
              <a:t>Example: 					      syntax: </a:t>
            </a:r>
          </a:p>
          <a:p>
            <a:pPr marL="571500" lvl="1" indent="0">
              <a:buNone/>
            </a:pPr>
            <a:r>
              <a:rPr lang="en-US" sz="1400" b="1" dirty="0"/>
              <a:t>public class </a:t>
            </a:r>
            <a:r>
              <a:rPr lang="en-US" sz="1400" b="1" dirty="0" err="1"/>
              <a:t>DoWhileLoopExample</a:t>
            </a:r>
            <a:r>
              <a:rPr lang="en-US" sz="1400" b="1" dirty="0"/>
              <a:t> </a:t>
            </a:r>
            <a:r>
              <a:rPr lang="en-US" sz="1400" b="1" dirty="0" smtClean="0"/>
              <a:t>{				</a:t>
            </a:r>
            <a:endParaRPr lang="en-US" sz="1400" b="1" dirty="0"/>
          </a:p>
          <a:p>
            <a:pPr marL="571500" lvl="1" indent="0">
              <a:buNone/>
            </a:pPr>
            <a:r>
              <a:rPr lang="en-US" sz="1400" b="1" dirty="0"/>
              <a:t>    public static void main(String[] args) {</a:t>
            </a:r>
          </a:p>
          <a:p>
            <a:pPr marL="571500" lvl="1" indent="0">
              <a:buNone/>
            </a:pPr>
            <a:r>
              <a:rPr lang="en-US" sz="1400" b="1" dirty="0"/>
              <a:t>        int </a:t>
            </a:r>
            <a:r>
              <a:rPr lang="en-US" sz="1400" b="1" dirty="0" err="1"/>
              <a:t>i</a:t>
            </a:r>
            <a:r>
              <a:rPr lang="en-US" sz="1400" b="1" dirty="0"/>
              <a:t> = 1;</a:t>
            </a:r>
          </a:p>
          <a:p>
            <a:pPr marL="571500" lvl="1" indent="0">
              <a:buNone/>
            </a:pPr>
            <a:r>
              <a:rPr lang="en-US" sz="1400" b="1" dirty="0"/>
              <a:t>        do {</a:t>
            </a:r>
          </a:p>
          <a:p>
            <a:pPr marL="571500" lvl="1" indent="0">
              <a:buNone/>
            </a:pPr>
            <a:r>
              <a:rPr lang="en-US" sz="1400" b="1" dirty="0"/>
              <a:t>            System.out.println("Iteration " + </a:t>
            </a:r>
            <a:r>
              <a:rPr lang="en-US" sz="1400" b="1" dirty="0" err="1"/>
              <a:t>i</a:t>
            </a:r>
            <a:r>
              <a:rPr lang="en-US" sz="1400" b="1" dirty="0"/>
              <a:t>);</a:t>
            </a:r>
          </a:p>
          <a:p>
            <a:pPr marL="571500" lvl="1" indent="0">
              <a:buNone/>
            </a:pPr>
            <a:r>
              <a:rPr lang="en-US" sz="1400" b="1" dirty="0"/>
              <a:t>            </a:t>
            </a:r>
            <a:r>
              <a:rPr lang="en-US" sz="1400" b="1" dirty="0" err="1"/>
              <a:t>i</a:t>
            </a:r>
            <a:r>
              <a:rPr lang="en-US" sz="1400" b="1" dirty="0"/>
              <a:t>++;</a:t>
            </a:r>
          </a:p>
          <a:p>
            <a:pPr marL="571500" lvl="1" indent="0">
              <a:buNone/>
            </a:pPr>
            <a:r>
              <a:rPr lang="en-US" sz="1400" b="1" dirty="0"/>
              <a:t>        } while (</a:t>
            </a:r>
            <a:r>
              <a:rPr lang="en-US" sz="1400" b="1" dirty="0" err="1"/>
              <a:t>i</a:t>
            </a:r>
            <a:r>
              <a:rPr lang="en-US" sz="1400" b="1" dirty="0"/>
              <a:t> &lt;= 5);</a:t>
            </a:r>
          </a:p>
          <a:p>
            <a:pPr marL="571500" lvl="1" indent="0">
              <a:buNone/>
            </a:pPr>
            <a:r>
              <a:rPr lang="en-US" sz="1400" b="1" dirty="0"/>
              <a:t>    }</a:t>
            </a:r>
          </a:p>
          <a:p>
            <a:pPr marL="571500" lvl="1" indent="0">
              <a:buNone/>
            </a:pPr>
            <a:r>
              <a:rPr lang="en-US" sz="1400" b="1" dirty="0"/>
              <a:t>}</a:t>
            </a:r>
          </a:p>
          <a:p>
            <a:pPr marL="571500" lvl="1" indent="0">
              <a:buNone/>
            </a:pPr>
            <a:r>
              <a:rPr lang="en-US" sz="1400" b="1" dirty="0">
                <a:solidFill>
                  <a:srgbClr val="C00000"/>
                </a:solidFill>
              </a:rPr>
              <a:t>Output:</a:t>
            </a:r>
          </a:p>
          <a:p>
            <a:pPr marL="571500" lvl="1" indent="0">
              <a:buNone/>
            </a:pPr>
            <a:r>
              <a:rPr lang="en-US" sz="1400" b="1" dirty="0" smtClean="0"/>
              <a:t> </a:t>
            </a:r>
            <a:endParaRPr lang="en-US" sz="1400" b="1" dirty="0"/>
          </a:p>
          <a:p>
            <a:pPr marL="571500" lvl="1" indent="0">
              <a:buNone/>
            </a:pPr>
            <a:r>
              <a:rPr lang="en-US" sz="1400" b="1" dirty="0"/>
              <a:t>Iteration 1</a:t>
            </a:r>
          </a:p>
          <a:p>
            <a:pPr marL="571500" lvl="1" indent="0">
              <a:buNone/>
            </a:pPr>
            <a:r>
              <a:rPr lang="en-US" sz="1400" b="1" dirty="0"/>
              <a:t>Iteration 2</a:t>
            </a:r>
          </a:p>
          <a:p>
            <a:pPr marL="571500" lvl="1" indent="0">
              <a:buNone/>
            </a:pPr>
            <a:r>
              <a:rPr lang="en-US" sz="1400" b="1" dirty="0"/>
              <a:t>Iteration 3</a:t>
            </a:r>
          </a:p>
          <a:p>
            <a:pPr marL="571500" lvl="1" indent="0">
              <a:buNone/>
            </a:pPr>
            <a:r>
              <a:rPr lang="en-US" sz="1400" b="1" dirty="0"/>
              <a:t>Iteration 4</a:t>
            </a:r>
          </a:p>
          <a:p>
            <a:pPr marL="571500" lvl="1" indent="0">
              <a:buNone/>
            </a:pPr>
            <a:r>
              <a:rPr lang="en-US" sz="1400" b="1" dirty="0"/>
              <a:t>Iteration 5</a:t>
            </a:r>
          </a:p>
          <a:p>
            <a:pPr marL="114300" indent="0">
              <a:buNone/>
            </a:pPr>
            <a:endParaRPr lang="en-US" sz="2000" b="1" dirty="0" smtClean="0"/>
          </a:p>
          <a:p>
            <a:pPr marL="114300" indent="0">
              <a:buNone/>
            </a:pPr>
            <a:endParaRPr lang="en-US" sz="2000" b="1" dirty="0"/>
          </a:p>
        </p:txBody>
      </p:sp>
      <p:pic>
        <p:nvPicPr>
          <p:cNvPr id="4" name="Picture 3"/>
          <p:cNvPicPr>
            <a:picLocks noChangeAspect="1"/>
          </p:cNvPicPr>
          <p:nvPr/>
        </p:nvPicPr>
        <p:blipFill>
          <a:blip r:embed="rId2"/>
          <a:stretch>
            <a:fillRect/>
          </a:stretch>
        </p:blipFill>
        <p:spPr>
          <a:xfrm>
            <a:off x="5816647" y="2463988"/>
            <a:ext cx="2996236" cy="1002543"/>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133856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31929"/>
            <a:ext cx="7772400" cy="659641"/>
          </a:xfrm>
        </p:spPr>
        <p:txBody>
          <a:bodyPr/>
          <a:lstStyle/>
          <a:p>
            <a:r>
              <a:rPr lang="en-US" b="1" dirty="0" smtClean="0">
                <a:solidFill>
                  <a:schemeClr val="accent2">
                    <a:lumMod val="40000"/>
                    <a:lumOff val="60000"/>
                  </a:schemeClr>
                </a:solidFill>
              </a:rPr>
              <a:t/>
            </a:r>
            <a:br>
              <a:rPr lang="en-US" b="1" dirty="0" smtClean="0">
                <a:solidFill>
                  <a:schemeClr val="accent2">
                    <a:lumMod val="40000"/>
                    <a:lumOff val="60000"/>
                  </a:schemeClr>
                </a:solidFill>
              </a:rPr>
            </a:br>
            <a:r>
              <a:rPr lang="en-US" b="1" dirty="0" smtClean="0">
                <a:solidFill>
                  <a:schemeClr val="accent2">
                    <a:lumMod val="40000"/>
                    <a:lumOff val="60000"/>
                  </a:schemeClr>
                </a:solidFill>
              </a:rPr>
              <a:t>3</a:t>
            </a:r>
            <a:r>
              <a:rPr lang="en-US" b="1" dirty="0">
                <a:solidFill>
                  <a:schemeClr val="accent2">
                    <a:lumMod val="40000"/>
                    <a:lumOff val="60000"/>
                  </a:schemeClr>
                </a:solidFill>
              </a:rPr>
              <a:t>. Jump Statements:</a:t>
            </a:r>
            <a:r>
              <a:rPr lang="en-US" dirty="0"/>
              <a:t/>
            </a:r>
            <a:br>
              <a:rPr lang="en-US" dirty="0"/>
            </a:br>
            <a:endParaRPr lang="en-US" dirty="0"/>
          </a:p>
        </p:txBody>
      </p:sp>
      <p:sp>
        <p:nvSpPr>
          <p:cNvPr id="3" name="Text Placeholder 2"/>
          <p:cNvSpPr>
            <a:spLocks noGrp="1"/>
          </p:cNvSpPr>
          <p:nvPr>
            <p:ph type="body" idx="1"/>
          </p:nvPr>
        </p:nvSpPr>
        <p:spPr>
          <a:xfrm>
            <a:off x="685799" y="791570"/>
            <a:ext cx="8157949" cy="5950424"/>
          </a:xfrm>
        </p:spPr>
        <p:txBody>
          <a:bodyPr/>
          <a:lstStyle/>
          <a:p>
            <a:pPr marL="114300" lvl="0" indent="0">
              <a:buNone/>
            </a:pPr>
            <a:r>
              <a:rPr lang="en-US" sz="2000" b="1" dirty="0"/>
              <a:t>Jump Statements</a:t>
            </a:r>
            <a:r>
              <a:rPr lang="en-US" sz="2000" dirty="0"/>
              <a:t> (break, continue, return) help control the flow of execution inside loops or methods</a:t>
            </a:r>
            <a:r>
              <a:rPr lang="en-US" sz="2000" dirty="0" smtClean="0"/>
              <a:t>.</a:t>
            </a:r>
          </a:p>
          <a:p>
            <a:pPr>
              <a:buAutoNum type="arabicPeriod"/>
            </a:pPr>
            <a:r>
              <a:rPr lang="en-US" sz="1600" b="1" u="sng" dirty="0" smtClean="0"/>
              <a:t>break</a:t>
            </a:r>
            <a:r>
              <a:rPr lang="en-US" sz="1600" b="1" dirty="0" smtClean="0"/>
              <a:t>: </a:t>
            </a:r>
            <a:r>
              <a:rPr lang="en-US" sz="1600" dirty="0" smtClean="0"/>
              <a:t>Exits </a:t>
            </a:r>
            <a:r>
              <a:rPr lang="en-US" sz="1600" dirty="0"/>
              <a:t>the loop or switch statement prematurely</a:t>
            </a:r>
            <a:r>
              <a:rPr lang="en-US" sz="1600" dirty="0" smtClean="0"/>
              <a:t>.</a:t>
            </a:r>
          </a:p>
          <a:p>
            <a:pPr marL="114300" indent="0">
              <a:buNone/>
            </a:pPr>
            <a:r>
              <a:rPr lang="en-US" sz="1600" b="1" dirty="0" smtClean="0"/>
              <a:t>Example: </a:t>
            </a:r>
            <a:endParaRPr lang="en-US" sz="1600" b="1" dirty="0"/>
          </a:p>
          <a:p>
            <a:pPr marL="114300" indent="0">
              <a:buNone/>
            </a:pPr>
            <a:r>
              <a:rPr lang="en-US" sz="1600" dirty="0"/>
              <a:t>public class BreakExample {</a:t>
            </a:r>
          </a:p>
          <a:p>
            <a:pPr marL="114300" indent="0">
              <a:buNone/>
            </a:pPr>
            <a:r>
              <a:rPr lang="en-US" sz="1600" dirty="0"/>
              <a:t>    public static void main(String[] args) {</a:t>
            </a:r>
          </a:p>
          <a:p>
            <a:pPr marL="114300" indent="0">
              <a:buNone/>
            </a:pPr>
            <a:r>
              <a:rPr lang="en-US" sz="1600" dirty="0"/>
              <a:t>        for (int </a:t>
            </a:r>
            <a:r>
              <a:rPr lang="en-US" sz="1600" dirty="0" err="1"/>
              <a:t>i</a:t>
            </a:r>
            <a:r>
              <a:rPr lang="en-US" sz="1600" dirty="0"/>
              <a:t> = 1; </a:t>
            </a:r>
            <a:r>
              <a:rPr lang="en-US" sz="1600" dirty="0" err="1"/>
              <a:t>i</a:t>
            </a:r>
            <a:r>
              <a:rPr lang="en-US" sz="1600" dirty="0"/>
              <a:t> &lt;= 10; </a:t>
            </a:r>
            <a:r>
              <a:rPr lang="en-US" sz="1600" dirty="0" err="1"/>
              <a:t>i</a:t>
            </a:r>
            <a:r>
              <a:rPr lang="en-US" sz="1600" dirty="0"/>
              <a:t>++) {</a:t>
            </a:r>
          </a:p>
          <a:p>
            <a:pPr marL="114300" indent="0">
              <a:buNone/>
            </a:pPr>
            <a:r>
              <a:rPr lang="en-US" sz="1600" dirty="0"/>
              <a:t>            if (</a:t>
            </a:r>
            <a:r>
              <a:rPr lang="en-US" sz="1600" dirty="0" err="1"/>
              <a:t>i</a:t>
            </a:r>
            <a:r>
              <a:rPr lang="en-US" sz="1600" dirty="0"/>
              <a:t> </a:t>
            </a:r>
            <a:r>
              <a:rPr lang="en-US" sz="1600" dirty="0" smtClean="0"/>
              <a:t>= = </a:t>
            </a:r>
            <a:r>
              <a:rPr lang="en-US" sz="1600" dirty="0"/>
              <a:t>5) {</a:t>
            </a:r>
          </a:p>
          <a:p>
            <a:pPr marL="114300" indent="0">
              <a:buNone/>
            </a:pPr>
            <a:r>
              <a:rPr lang="en-US" sz="1600" dirty="0"/>
              <a:t>                break;  // Exit the loop when </a:t>
            </a:r>
            <a:r>
              <a:rPr lang="en-US" sz="1600" dirty="0" err="1"/>
              <a:t>i</a:t>
            </a:r>
            <a:r>
              <a:rPr lang="en-US" sz="1600" dirty="0"/>
              <a:t> is 5</a:t>
            </a:r>
          </a:p>
          <a:p>
            <a:pPr marL="114300" indent="0">
              <a:buNone/>
            </a:pPr>
            <a:r>
              <a:rPr lang="en-US" sz="1600" dirty="0"/>
              <a:t>            }</a:t>
            </a:r>
          </a:p>
          <a:p>
            <a:pPr marL="114300" indent="0">
              <a:buNone/>
            </a:pPr>
            <a:r>
              <a:rPr lang="en-US" sz="1600" dirty="0"/>
              <a:t>            System.out.println("Iteration " + </a:t>
            </a:r>
            <a:r>
              <a:rPr lang="en-US" sz="1600" dirty="0" err="1"/>
              <a:t>i</a:t>
            </a:r>
            <a:r>
              <a:rPr lang="en-US" sz="1600" dirty="0"/>
              <a:t>);</a:t>
            </a:r>
          </a:p>
          <a:p>
            <a:pPr marL="114300" indent="0">
              <a:buNone/>
            </a:pPr>
            <a:r>
              <a:rPr lang="en-US" sz="1600" dirty="0"/>
              <a:t>        }</a:t>
            </a:r>
          </a:p>
          <a:p>
            <a:pPr marL="114300" indent="0">
              <a:buNone/>
            </a:pPr>
            <a:r>
              <a:rPr lang="en-US" sz="1600" dirty="0"/>
              <a:t>    }</a:t>
            </a:r>
          </a:p>
          <a:p>
            <a:pPr marL="114300" indent="0">
              <a:buNone/>
            </a:pPr>
            <a:r>
              <a:rPr lang="en-US" sz="1600" dirty="0"/>
              <a:t>}</a:t>
            </a:r>
          </a:p>
          <a:p>
            <a:pPr marL="114300" indent="0">
              <a:buNone/>
            </a:pPr>
            <a:r>
              <a:rPr lang="en-US" sz="1600" b="1" dirty="0"/>
              <a:t>Output</a:t>
            </a:r>
            <a:r>
              <a:rPr lang="en-US" sz="1600" dirty="0"/>
              <a:t>:</a:t>
            </a:r>
          </a:p>
          <a:p>
            <a:pPr marL="114300" indent="0">
              <a:buNone/>
            </a:pPr>
            <a:r>
              <a:rPr lang="en-US" sz="1600" dirty="0" smtClean="0"/>
              <a:t>Iteration </a:t>
            </a:r>
            <a:r>
              <a:rPr lang="en-US" sz="1600" dirty="0"/>
              <a:t>1</a:t>
            </a:r>
          </a:p>
          <a:p>
            <a:pPr marL="114300" indent="0">
              <a:buNone/>
            </a:pPr>
            <a:r>
              <a:rPr lang="en-US" sz="1600" dirty="0"/>
              <a:t>Iteration 2</a:t>
            </a:r>
          </a:p>
          <a:p>
            <a:pPr marL="114300" indent="0">
              <a:buNone/>
            </a:pPr>
            <a:r>
              <a:rPr lang="en-US" sz="1600" dirty="0"/>
              <a:t>Iteration 3</a:t>
            </a:r>
          </a:p>
          <a:p>
            <a:pPr marL="114300" indent="0">
              <a:buNone/>
            </a:pPr>
            <a:r>
              <a:rPr lang="en-US" sz="1600" dirty="0"/>
              <a:t>Iteration 4</a:t>
            </a:r>
          </a:p>
          <a:p>
            <a:pPr marL="114300" lvl="0" indent="0">
              <a:buNone/>
            </a:pPr>
            <a:endParaRPr lang="en-US" sz="1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13106642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4758"/>
            <a:ext cx="7772400" cy="523164"/>
          </a:xfrm>
        </p:spPr>
        <p:txBody>
          <a:bodyPr/>
          <a:lstStyle/>
          <a:p>
            <a:r>
              <a:rPr lang="en-US" sz="3200" b="1" dirty="0" smtClean="0"/>
              <a:t/>
            </a:r>
            <a:br>
              <a:rPr lang="en-US" sz="3200" b="1" dirty="0" smtClean="0"/>
            </a:br>
            <a:r>
              <a:rPr lang="en-US" sz="3200" b="1" dirty="0" smtClean="0"/>
              <a:t>2. continue</a:t>
            </a:r>
            <a:r>
              <a:rPr lang="en-US" dirty="0"/>
              <a:t/>
            </a:r>
            <a:br>
              <a:rPr lang="en-US" dirty="0"/>
            </a:br>
            <a:endParaRPr lang="en-US" dirty="0"/>
          </a:p>
        </p:txBody>
      </p:sp>
      <p:sp>
        <p:nvSpPr>
          <p:cNvPr id="3" name="Text Placeholder 2"/>
          <p:cNvSpPr>
            <a:spLocks noGrp="1"/>
          </p:cNvSpPr>
          <p:nvPr>
            <p:ph type="body" idx="1"/>
          </p:nvPr>
        </p:nvSpPr>
        <p:spPr>
          <a:xfrm>
            <a:off x="685800" y="657366"/>
            <a:ext cx="8130654" cy="6084628"/>
          </a:xfrm>
        </p:spPr>
        <p:txBody>
          <a:bodyPr/>
          <a:lstStyle/>
          <a:p>
            <a:pPr marL="114300" indent="0">
              <a:buNone/>
            </a:pPr>
            <a:r>
              <a:rPr lang="en-US" sz="1800" b="1" u="sng" dirty="0" smtClean="0"/>
              <a:t>Continue</a:t>
            </a:r>
            <a:r>
              <a:rPr lang="en-US" sz="1800" b="1" dirty="0" smtClean="0"/>
              <a:t>: Skips </a:t>
            </a:r>
            <a:r>
              <a:rPr lang="en-US" sz="1800" b="1" dirty="0"/>
              <a:t>the current iteration of the loop and proceeds to the next iteration</a:t>
            </a:r>
            <a:r>
              <a:rPr lang="en-US" sz="1800" b="1" dirty="0" smtClean="0"/>
              <a:t>.</a:t>
            </a:r>
          </a:p>
          <a:p>
            <a:pPr marL="114300" indent="0">
              <a:buNone/>
            </a:pPr>
            <a:r>
              <a:rPr lang="en-US" sz="1800" b="1" dirty="0" smtClean="0"/>
              <a:t>Example:</a:t>
            </a:r>
            <a:endParaRPr lang="en-US" sz="1800" b="1" dirty="0"/>
          </a:p>
          <a:p>
            <a:pPr marL="114300" indent="0">
              <a:buNone/>
            </a:pPr>
            <a:r>
              <a:rPr lang="en-US" sz="1800" dirty="0"/>
              <a:t>public class ContinueExample {</a:t>
            </a:r>
          </a:p>
          <a:p>
            <a:pPr marL="114300" indent="0">
              <a:buNone/>
            </a:pPr>
            <a:r>
              <a:rPr lang="en-US" sz="1800" dirty="0"/>
              <a:t>    public static void main(String[] args) {</a:t>
            </a:r>
          </a:p>
          <a:p>
            <a:pPr marL="114300" indent="0">
              <a:buNone/>
            </a:pPr>
            <a:r>
              <a:rPr lang="en-US" sz="1800" dirty="0"/>
              <a:t>        for (int </a:t>
            </a:r>
            <a:r>
              <a:rPr lang="en-US" sz="1800" dirty="0" err="1"/>
              <a:t>i</a:t>
            </a:r>
            <a:r>
              <a:rPr lang="en-US" sz="1800" dirty="0"/>
              <a:t> = 1; </a:t>
            </a:r>
            <a:r>
              <a:rPr lang="en-US" sz="1800" dirty="0" err="1"/>
              <a:t>i</a:t>
            </a:r>
            <a:r>
              <a:rPr lang="en-US" sz="1800" dirty="0"/>
              <a:t> &lt;= 5; </a:t>
            </a:r>
            <a:r>
              <a:rPr lang="en-US" sz="1800" dirty="0" err="1"/>
              <a:t>i</a:t>
            </a:r>
            <a:r>
              <a:rPr lang="en-US" sz="1800" dirty="0"/>
              <a:t>++) {</a:t>
            </a:r>
          </a:p>
          <a:p>
            <a:pPr marL="114300" indent="0">
              <a:buNone/>
            </a:pPr>
            <a:r>
              <a:rPr lang="en-US" sz="1800" dirty="0"/>
              <a:t>            if (</a:t>
            </a:r>
            <a:r>
              <a:rPr lang="en-US" sz="1800" dirty="0" err="1"/>
              <a:t>i</a:t>
            </a:r>
            <a:r>
              <a:rPr lang="en-US" sz="1800" dirty="0"/>
              <a:t> </a:t>
            </a:r>
            <a:r>
              <a:rPr lang="en-US" sz="1800" dirty="0" smtClean="0"/>
              <a:t>= = </a:t>
            </a:r>
            <a:r>
              <a:rPr lang="en-US" sz="1800" dirty="0"/>
              <a:t>3) {</a:t>
            </a:r>
          </a:p>
          <a:p>
            <a:pPr marL="114300" indent="0">
              <a:buNone/>
            </a:pPr>
            <a:r>
              <a:rPr lang="en-US" sz="1800" dirty="0"/>
              <a:t>                continue;  // Skip when </a:t>
            </a:r>
            <a:r>
              <a:rPr lang="en-US" sz="1800" dirty="0" err="1"/>
              <a:t>i</a:t>
            </a:r>
            <a:r>
              <a:rPr lang="en-US" sz="1800" dirty="0"/>
              <a:t> is 3</a:t>
            </a:r>
          </a:p>
          <a:p>
            <a:pPr marL="114300" indent="0">
              <a:buNone/>
            </a:pPr>
            <a:r>
              <a:rPr lang="en-US" sz="1800" dirty="0"/>
              <a:t>            }</a:t>
            </a:r>
          </a:p>
          <a:p>
            <a:pPr marL="114300" indent="0">
              <a:buNone/>
            </a:pPr>
            <a:r>
              <a:rPr lang="en-US" sz="1800" dirty="0"/>
              <a:t>            System.out.println("Iteration " + </a:t>
            </a:r>
            <a:r>
              <a:rPr lang="en-US" sz="1800" dirty="0" err="1"/>
              <a:t>i</a:t>
            </a:r>
            <a:r>
              <a:rPr lang="en-US" sz="1800" dirty="0"/>
              <a:t>);</a:t>
            </a:r>
          </a:p>
          <a:p>
            <a:pPr marL="114300" indent="0">
              <a:buNone/>
            </a:pPr>
            <a:r>
              <a:rPr lang="en-US" sz="1800" dirty="0"/>
              <a:t>        }</a:t>
            </a:r>
          </a:p>
          <a:p>
            <a:pPr marL="114300" indent="0">
              <a:buNone/>
            </a:pPr>
            <a:r>
              <a:rPr lang="en-US" sz="1800" dirty="0"/>
              <a:t>    }</a:t>
            </a:r>
          </a:p>
          <a:p>
            <a:pPr marL="114300" indent="0">
              <a:buNone/>
            </a:pPr>
            <a:r>
              <a:rPr lang="en-US" sz="1800" dirty="0"/>
              <a:t>}</a:t>
            </a:r>
          </a:p>
          <a:p>
            <a:pPr marL="114300" indent="0">
              <a:buNone/>
            </a:pPr>
            <a:r>
              <a:rPr lang="en-US" sz="1800" b="1" dirty="0"/>
              <a:t>Output</a:t>
            </a:r>
            <a:r>
              <a:rPr lang="en-US" sz="1800" dirty="0"/>
              <a:t>:</a:t>
            </a:r>
          </a:p>
          <a:p>
            <a:pPr marL="114300" indent="0">
              <a:buNone/>
            </a:pPr>
            <a:r>
              <a:rPr lang="en-US" sz="1800" dirty="0" smtClean="0"/>
              <a:t>Iteration </a:t>
            </a:r>
            <a:r>
              <a:rPr lang="en-US" sz="1800" dirty="0"/>
              <a:t>1</a:t>
            </a:r>
          </a:p>
          <a:p>
            <a:pPr marL="114300" indent="0">
              <a:buNone/>
            </a:pPr>
            <a:r>
              <a:rPr lang="en-US" sz="1800" dirty="0"/>
              <a:t>Iteration 2</a:t>
            </a:r>
          </a:p>
          <a:p>
            <a:pPr marL="114300" indent="0">
              <a:buNone/>
            </a:pPr>
            <a:r>
              <a:rPr lang="en-US" sz="1800" dirty="0"/>
              <a:t>Iteration 4</a:t>
            </a:r>
          </a:p>
          <a:p>
            <a:pPr marL="114300" indent="0">
              <a:buNone/>
            </a:pPr>
            <a:r>
              <a:rPr lang="en-US" sz="1800" dirty="0"/>
              <a:t>Iteration 5</a:t>
            </a:r>
          </a:p>
          <a:p>
            <a:endParaRPr lang="en-US" sz="18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31921030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550460"/>
          </a:xfrm>
        </p:spPr>
        <p:txBody>
          <a:bodyPr/>
          <a:lstStyle/>
          <a:p>
            <a:r>
              <a:rPr lang="en-US" sz="3200" b="1" dirty="0" smtClean="0"/>
              <a:t/>
            </a:r>
            <a:br>
              <a:rPr lang="en-US" sz="3200" b="1" dirty="0" smtClean="0"/>
            </a:br>
            <a:r>
              <a:rPr lang="en-US" sz="3200" b="1" dirty="0" smtClean="0"/>
              <a:t>3. return</a:t>
            </a:r>
            <a:r>
              <a:rPr lang="en-US" dirty="0"/>
              <a:t/>
            </a:r>
            <a:br>
              <a:rPr lang="en-US" dirty="0"/>
            </a:br>
            <a:endParaRPr lang="en-US" dirty="0"/>
          </a:p>
        </p:txBody>
      </p:sp>
      <p:sp>
        <p:nvSpPr>
          <p:cNvPr id="3" name="Text Placeholder 2"/>
          <p:cNvSpPr>
            <a:spLocks noGrp="1"/>
          </p:cNvSpPr>
          <p:nvPr>
            <p:ph type="body" idx="1"/>
          </p:nvPr>
        </p:nvSpPr>
        <p:spPr>
          <a:xfrm>
            <a:off x="685800" y="1160060"/>
            <a:ext cx="7772400" cy="5459104"/>
          </a:xfrm>
        </p:spPr>
        <p:txBody>
          <a:bodyPr/>
          <a:lstStyle/>
          <a:p>
            <a:pPr marL="114300" indent="0">
              <a:buNone/>
            </a:pPr>
            <a:r>
              <a:rPr lang="en-US" sz="2000" b="1" u="sng" dirty="0" smtClean="0"/>
              <a:t>Return</a:t>
            </a:r>
            <a:r>
              <a:rPr lang="en-US" sz="2000" b="1" dirty="0" smtClean="0"/>
              <a:t>: Exits </a:t>
            </a:r>
            <a:r>
              <a:rPr lang="en-US" sz="2000" b="1" dirty="0"/>
              <a:t>from the current method</a:t>
            </a:r>
            <a:r>
              <a:rPr lang="en-US" sz="2000" b="1" dirty="0" smtClean="0"/>
              <a:t>.</a:t>
            </a:r>
          </a:p>
          <a:p>
            <a:pPr marL="114300" indent="0">
              <a:buNone/>
            </a:pPr>
            <a:r>
              <a:rPr lang="en-US" sz="2000" b="1" dirty="0" smtClean="0"/>
              <a:t>Example: </a:t>
            </a:r>
          </a:p>
          <a:p>
            <a:pPr marL="114300" indent="0">
              <a:buNone/>
            </a:pPr>
            <a:endParaRPr lang="en-US" sz="2000" b="1" dirty="0"/>
          </a:p>
          <a:p>
            <a:pPr marL="114300" indent="0">
              <a:buNone/>
            </a:pPr>
            <a:r>
              <a:rPr lang="en-US" sz="2000" dirty="0"/>
              <a:t>public class </a:t>
            </a:r>
            <a:r>
              <a:rPr lang="en-US" sz="2000" dirty="0" err="1"/>
              <a:t>ReturnExample</a:t>
            </a:r>
            <a:r>
              <a:rPr lang="en-US" sz="2000" dirty="0"/>
              <a:t> {</a:t>
            </a:r>
          </a:p>
          <a:p>
            <a:pPr marL="114300" indent="0">
              <a:buNone/>
            </a:pPr>
            <a:r>
              <a:rPr lang="en-US" sz="2000" dirty="0"/>
              <a:t>    public static void main(String[] args) {</a:t>
            </a:r>
          </a:p>
          <a:p>
            <a:pPr marL="114300" indent="0">
              <a:buNone/>
            </a:pPr>
            <a:r>
              <a:rPr lang="en-US" sz="2000" dirty="0"/>
              <a:t>        System.out.println("Before return");</a:t>
            </a:r>
          </a:p>
          <a:p>
            <a:pPr marL="114300" indent="0">
              <a:buNone/>
            </a:pPr>
            <a:r>
              <a:rPr lang="en-US" sz="2000" dirty="0"/>
              <a:t>        return;  // Exit the method</a:t>
            </a:r>
          </a:p>
          <a:p>
            <a:pPr marL="114300" indent="0">
              <a:buNone/>
            </a:pPr>
            <a:r>
              <a:rPr lang="en-US" sz="2000" dirty="0"/>
              <a:t>        // This code will not be executed</a:t>
            </a:r>
          </a:p>
          <a:p>
            <a:pPr marL="114300" indent="0">
              <a:buNone/>
            </a:pPr>
            <a:r>
              <a:rPr lang="en-US" sz="2000" dirty="0"/>
              <a:t>        System.out.println("After return");</a:t>
            </a:r>
          </a:p>
          <a:p>
            <a:pPr marL="114300" indent="0">
              <a:buNone/>
            </a:pPr>
            <a:r>
              <a:rPr lang="en-US" sz="2000" dirty="0"/>
              <a:t>    }</a:t>
            </a:r>
          </a:p>
          <a:p>
            <a:pPr marL="114300" indent="0">
              <a:buNone/>
            </a:pPr>
            <a:r>
              <a:rPr lang="en-US" sz="2000" dirty="0"/>
              <a:t>}</a:t>
            </a:r>
          </a:p>
          <a:p>
            <a:pPr marL="114300" indent="0">
              <a:buNone/>
            </a:pPr>
            <a:r>
              <a:rPr lang="en-US" sz="2000" b="1" dirty="0"/>
              <a:t>Output</a:t>
            </a:r>
            <a:r>
              <a:rPr lang="en-US" sz="2000" dirty="0"/>
              <a:t>:</a:t>
            </a:r>
          </a:p>
          <a:p>
            <a:pPr marL="114300" indent="0">
              <a:buNone/>
            </a:pPr>
            <a:r>
              <a:rPr lang="en-US" sz="2000" dirty="0"/>
              <a:t>Before return</a:t>
            </a:r>
          </a:p>
          <a:p>
            <a:endParaRPr lang="en-US" sz="20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4173966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629" y="122830"/>
            <a:ext cx="7772400" cy="796119"/>
          </a:xfrm>
        </p:spPr>
        <p:txBody>
          <a:bodyPr/>
          <a:lstStyle/>
          <a:p>
            <a:r>
              <a:rPr lang="en-US" b="1" dirty="0" smtClean="0"/>
              <a:t>Example </a:t>
            </a:r>
            <a:endParaRPr lang="en-US" b="1" dirty="0"/>
          </a:p>
        </p:txBody>
      </p:sp>
      <p:sp>
        <p:nvSpPr>
          <p:cNvPr id="3" name="Text Placeholder 2"/>
          <p:cNvSpPr>
            <a:spLocks noGrp="1"/>
          </p:cNvSpPr>
          <p:nvPr>
            <p:ph type="body" idx="1"/>
          </p:nvPr>
        </p:nvSpPr>
        <p:spPr>
          <a:xfrm>
            <a:off x="808629" y="918949"/>
            <a:ext cx="7772400" cy="5893310"/>
          </a:xfrm>
        </p:spPr>
        <p:txBody>
          <a:bodyPr/>
          <a:lstStyle/>
          <a:p>
            <a:pPr marL="114300" indent="0">
              <a:buNone/>
            </a:pPr>
            <a:r>
              <a:rPr lang="en-US" sz="2400" dirty="0"/>
              <a:t>Counting Items in a Store (For </a:t>
            </a:r>
            <a:r>
              <a:rPr lang="en-US" sz="2400" dirty="0" smtClean="0"/>
              <a:t>Loop)</a:t>
            </a:r>
          </a:p>
          <a:p>
            <a:pPr marL="114300" indent="0">
              <a:buNone/>
            </a:pPr>
            <a:endParaRPr lang="en-US" sz="2400" dirty="0" smtClean="0"/>
          </a:p>
          <a:p>
            <a:pPr marL="114300" indent="0">
              <a:buNone/>
            </a:pPr>
            <a:r>
              <a:rPr lang="en-US" sz="2000" dirty="0"/>
              <a:t>public class JavaConditions {</a:t>
            </a:r>
          </a:p>
          <a:p>
            <a:pPr marL="114300" indent="0">
              <a:buNone/>
            </a:pPr>
            <a:endParaRPr lang="en-US" sz="2000" dirty="0"/>
          </a:p>
          <a:p>
            <a:pPr marL="114300" indent="0">
              <a:buNone/>
            </a:pPr>
            <a:r>
              <a:rPr lang="en-US" sz="2000" dirty="0"/>
              <a:t>  public static void main(String[] args) {</a:t>
            </a:r>
          </a:p>
          <a:p>
            <a:pPr marL="114300" indent="0">
              <a:buNone/>
            </a:pPr>
            <a:r>
              <a:rPr lang="en-US" sz="2000" dirty="0"/>
              <a:t>    String[] </a:t>
            </a:r>
            <a:r>
              <a:rPr lang="en-US" sz="2000" dirty="0" err="1"/>
              <a:t>cartItems</a:t>
            </a:r>
            <a:r>
              <a:rPr lang="en-US" sz="2000" dirty="0"/>
              <a:t> = {"Milk", "Bread", "Eggs", "Butter", "Cheese"};</a:t>
            </a:r>
          </a:p>
          <a:p>
            <a:pPr marL="114300" indent="0">
              <a:buNone/>
            </a:pPr>
            <a:r>
              <a:rPr lang="en-US" sz="2000" dirty="0"/>
              <a:t>        </a:t>
            </a:r>
          </a:p>
          <a:p>
            <a:pPr marL="114300" indent="0">
              <a:buNone/>
            </a:pPr>
            <a:r>
              <a:rPr lang="en-US" sz="2000" dirty="0"/>
              <a:t>        // Using a for loop to count the items in the cart</a:t>
            </a:r>
          </a:p>
          <a:p>
            <a:pPr marL="114300" indent="0">
              <a:buNone/>
            </a:pPr>
            <a:r>
              <a:rPr lang="en-US" sz="2000" dirty="0"/>
              <a:t>        System.out.println("Items in the cart:");</a:t>
            </a:r>
          </a:p>
          <a:p>
            <a:pPr marL="114300" indent="0">
              <a:buNone/>
            </a:pPr>
            <a:r>
              <a:rPr lang="en-US" sz="2000" dirty="0"/>
              <a:t>        for (int </a:t>
            </a:r>
            <a:r>
              <a:rPr lang="en-US" sz="2000" dirty="0" err="1"/>
              <a:t>i</a:t>
            </a:r>
            <a:r>
              <a:rPr lang="en-US" sz="2000" dirty="0"/>
              <a:t> = 0; </a:t>
            </a:r>
            <a:r>
              <a:rPr lang="en-US" sz="2000" dirty="0" err="1"/>
              <a:t>i</a:t>
            </a:r>
            <a:r>
              <a:rPr lang="en-US" sz="2000" dirty="0"/>
              <a:t> &lt; </a:t>
            </a:r>
            <a:r>
              <a:rPr lang="en-US" sz="2000" dirty="0" err="1"/>
              <a:t>cartItems.length</a:t>
            </a:r>
            <a:r>
              <a:rPr lang="en-US" sz="2000" dirty="0"/>
              <a:t>; </a:t>
            </a:r>
            <a:r>
              <a:rPr lang="en-US" sz="2000" dirty="0" err="1"/>
              <a:t>i</a:t>
            </a:r>
            <a:r>
              <a:rPr lang="en-US" sz="2000" dirty="0"/>
              <a:t>++) {</a:t>
            </a:r>
          </a:p>
          <a:p>
            <a:pPr marL="114300" indent="0">
              <a:buNone/>
            </a:pPr>
            <a:r>
              <a:rPr lang="en-US" sz="2000" dirty="0"/>
              <a:t>            System.out.println(</a:t>
            </a:r>
            <a:r>
              <a:rPr lang="en-US" sz="2000" dirty="0" err="1"/>
              <a:t>cartItems</a:t>
            </a:r>
            <a:r>
              <a:rPr lang="en-US" sz="2000" dirty="0"/>
              <a:t>[</a:t>
            </a:r>
            <a:r>
              <a:rPr lang="en-US" sz="2000" dirty="0" err="1"/>
              <a:t>i</a:t>
            </a:r>
            <a:r>
              <a:rPr lang="en-US" sz="2000" dirty="0"/>
              <a:t>]);</a:t>
            </a:r>
          </a:p>
          <a:p>
            <a:pPr marL="114300" indent="0">
              <a:buNone/>
            </a:pPr>
            <a:r>
              <a:rPr lang="en-US" sz="2000" dirty="0"/>
              <a:t>        </a:t>
            </a:r>
            <a:r>
              <a:rPr lang="en-US" sz="2000" dirty="0" smtClean="0"/>
              <a:t>}						output: 						</a:t>
            </a:r>
            <a:endParaRPr lang="en-US" sz="2000" dirty="0"/>
          </a:p>
          <a:p>
            <a:pPr marL="114300" indent="0">
              <a:buNone/>
            </a:pPr>
            <a:r>
              <a:rPr lang="en-US" sz="2000" dirty="0"/>
              <a:t>  }</a:t>
            </a:r>
          </a:p>
          <a:p>
            <a:pPr marL="114300" indent="0">
              <a:buNone/>
            </a:pPr>
            <a:r>
              <a:rPr lang="en-US" sz="2000" dirty="0"/>
              <a:t>}</a:t>
            </a:r>
            <a:endParaRPr lang="en-US" sz="2000" dirty="0" smtClean="0"/>
          </a:p>
          <a:p>
            <a:endParaRPr lang="en-US" dirty="0"/>
          </a:p>
        </p:txBody>
      </p:sp>
      <p:pic>
        <p:nvPicPr>
          <p:cNvPr id="4" name="Picture 3"/>
          <p:cNvPicPr>
            <a:picLocks noChangeAspect="1"/>
          </p:cNvPicPr>
          <p:nvPr/>
        </p:nvPicPr>
        <p:blipFill>
          <a:blip r:embed="rId2"/>
          <a:stretch>
            <a:fillRect/>
          </a:stretch>
        </p:blipFill>
        <p:spPr>
          <a:xfrm>
            <a:off x="6338033" y="5459389"/>
            <a:ext cx="1850624" cy="1352870"/>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3217390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737548"/>
          </a:xfrm>
        </p:spPr>
        <p:txBody>
          <a:bodyPr/>
          <a:lstStyle/>
          <a:p>
            <a:r>
              <a:rPr lang="en-US" dirty="0" smtClean="0"/>
              <a:t/>
            </a:r>
            <a:br>
              <a:rPr lang="en-US" dirty="0" smtClean="0"/>
            </a:br>
            <a:r>
              <a:rPr lang="en-US" dirty="0" smtClean="0"/>
              <a:t>Java </a:t>
            </a:r>
            <a:r>
              <a:rPr lang="en-US" dirty="0"/>
              <a:t>Arrays</a:t>
            </a:r>
            <a:br>
              <a:rPr lang="en-US" dirty="0"/>
            </a:br>
            <a:endParaRPr lang="en-US" dirty="0"/>
          </a:p>
        </p:txBody>
      </p:sp>
      <p:sp>
        <p:nvSpPr>
          <p:cNvPr id="3" name="Text Placeholder 2"/>
          <p:cNvSpPr>
            <a:spLocks noGrp="1"/>
          </p:cNvSpPr>
          <p:nvPr>
            <p:ph type="body" idx="1"/>
          </p:nvPr>
        </p:nvSpPr>
        <p:spPr>
          <a:xfrm>
            <a:off x="685799" y="928047"/>
            <a:ext cx="8171597" cy="5609231"/>
          </a:xfrm>
        </p:spPr>
        <p:txBody>
          <a:bodyPr/>
          <a:lstStyle/>
          <a:p>
            <a:pPr algn="just">
              <a:buFont typeface="Wingdings" panose="05000000000000000000" pitchFamily="2" charset="2"/>
              <a:buChar char="q"/>
            </a:pPr>
            <a:r>
              <a:rPr lang="en-US" sz="2000" dirty="0" smtClean="0"/>
              <a:t>Array is a container/data structure used </a:t>
            </a:r>
            <a:r>
              <a:rPr lang="en-US" sz="2000" dirty="0"/>
              <a:t>to store multiple values </a:t>
            </a:r>
            <a:r>
              <a:rPr lang="en-US" sz="2000" dirty="0" smtClean="0"/>
              <a:t>of the same type in </a:t>
            </a:r>
            <a:r>
              <a:rPr lang="en-US" sz="2000" dirty="0"/>
              <a:t>a single variable, instead of declaring separate variables for each value.</a:t>
            </a:r>
          </a:p>
          <a:p>
            <a:pPr algn="just">
              <a:buFont typeface="Wingdings" panose="05000000000000000000" pitchFamily="2" charset="2"/>
              <a:buChar char="q"/>
            </a:pPr>
            <a:r>
              <a:rPr lang="en-US" sz="2000" dirty="0"/>
              <a:t>To declare an array, define the variable type with </a:t>
            </a:r>
            <a:r>
              <a:rPr lang="en-US" sz="2000" b="1" dirty="0"/>
              <a:t>square </a:t>
            </a:r>
            <a:r>
              <a:rPr lang="en-US" sz="2000" b="1" dirty="0" smtClean="0"/>
              <a:t>brackets like</a:t>
            </a:r>
            <a:r>
              <a:rPr lang="en-US" sz="2000" dirty="0" smtClean="0"/>
              <a:t>:</a:t>
            </a:r>
            <a:endParaRPr lang="en-US" sz="2000" dirty="0"/>
          </a:p>
          <a:p>
            <a:pPr marL="114300" indent="0">
              <a:buNone/>
            </a:pPr>
            <a:endParaRPr lang="en-US" sz="2000" dirty="0" smtClean="0"/>
          </a:p>
          <a:p>
            <a:pPr marL="114300" indent="0">
              <a:buNone/>
            </a:pPr>
            <a:endParaRPr lang="en-US" sz="2000" dirty="0"/>
          </a:p>
          <a:p>
            <a:pPr>
              <a:buFont typeface="Wingdings" panose="05000000000000000000" pitchFamily="2" charset="2"/>
              <a:buChar char="q"/>
            </a:pPr>
            <a:r>
              <a:rPr lang="en-US" sz="2000" dirty="0"/>
              <a:t>We have now declared a variable that holds an array of strings. To insert values to it, you can place the values in a comma-separated list, inside curly braces</a:t>
            </a:r>
            <a:r>
              <a:rPr lang="en-US" sz="2000" dirty="0" smtClean="0"/>
              <a:t>:</a:t>
            </a:r>
          </a:p>
          <a:p>
            <a:pPr marL="114300" indent="0">
              <a:buNone/>
            </a:pPr>
            <a:endParaRPr lang="en-US" sz="2000" dirty="0" smtClean="0"/>
          </a:p>
          <a:p>
            <a:pPr marL="114300" indent="0">
              <a:buNone/>
            </a:pPr>
            <a:endParaRPr lang="en-US" sz="2000" dirty="0"/>
          </a:p>
          <a:p>
            <a:pPr marL="114300" indent="0">
              <a:buNone/>
            </a:pPr>
            <a:endParaRPr lang="en-US" sz="2000" dirty="0" smtClean="0"/>
          </a:p>
          <a:p>
            <a:pPr>
              <a:buFont typeface="Wingdings" panose="05000000000000000000" pitchFamily="2" charset="2"/>
              <a:buChar char="q"/>
            </a:pPr>
            <a:r>
              <a:rPr lang="en-US" sz="2000" dirty="0" smtClean="0"/>
              <a:t>To </a:t>
            </a:r>
            <a:r>
              <a:rPr lang="en-US" sz="2000" dirty="0"/>
              <a:t>create an array of </a:t>
            </a:r>
            <a:r>
              <a:rPr lang="en-US" sz="2000" dirty="0" smtClean="0"/>
              <a:t>integers</a:t>
            </a:r>
            <a:r>
              <a:rPr lang="en-US" sz="2000" dirty="0"/>
              <a:t>, you could write</a:t>
            </a:r>
            <a:r>
              <a:rPr lang="en-US" sz="2000" dirty="0" smtClean="0"/>
              <a:t>:</a:t>
            </a:r>
          </a:p>
          <a:p>
            <a:pPr marL="114300" indent="0">
              <a:buNone/>
            </a:pPr>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6" name="Picture 5"/>
          <p:cNvPicPr>
            <a:picLocks noChangeAspect="1"/>
          </p:cNvPicPr>
          <p:nvPr/>
        </p:nvPicPr>
        <p:blipFill>
          <a:blip r:embed="rId2"/>
          <a:stretch>
            <a:fillRect/>
          </a:stretch>
        </p:blipFill>
        <p:spPr>
          <a:xfrm>
            <a:off x="1018738" y="2420032"/>
            <a:ext cx="2829932" cy="546470"/>
          </a:xfrm>
          <a:prstGeom prst="rect">
            <a:avLst/>
          </a:prstGeom>
        </p:spPr>
      </p:pic>
      <p:pic>
        <p:nvPicPr>
          <p:cNvPr id="7" name="Picture 6"/>
          <p:cNvPicPr>
            <a:picLocks noChangeAspect="1"/>
          </p:cNvPicPr>
          <p:nvPr/>
        </p:nvPicPr>
        <p:blipFill>
          <a:blip r:embed="rId3"/>
          <a:stretch>
            <a:fillRect/>
          </a:stretch>
        </p:blipFill>
        <p:spPr>
          <a:xfrm>
            <a:off x="1018737" y="4235148"/>
            <a:ext cx="7838659" cy="568261"/>
          </a:xfrm>
          <a:prstGeom prst="rect">
            <a:avLst/>
          </a:prstGeom>
        </p:spPr>
      </p:pic>
      <p:pic>
        <p:nvPicPr>
          <p:cNvPr id="8" name="Picture 7"/>
          <p:cNvPicPr>
            <a:picLocks noChangeAspect="1"/>
          </p:cNvPicPr>
          <p:nvPr/>
        </p:nvPicPr>
        <p:blipFill>
          <a:blip r:embed="rId4"/>
          <a:stretch>
            <a:fillRect/>
          </a:stretch>
        </p:blipFill>
        <p:spPr>
          <a:xfrm>
            <a:off x="1239386" y="5602704"/>
            <a:ext cx="4599640" cy="469351"/>
          </a:xfrm>
          <a:prstGeom prst="rect">
            <a:avLst/>
          </a:prstGeom>
        </p:spPr>
      </p:pic>
    </p:spTree>
    <p:extLst>
      <p:ext uri="{BB962C8B-B14F-4D97-AF65-F5344CB8AC3E}">
        <p14:creationId xmlns:p14="http://schemas.microsoft.com/office/powerpoint/2010/main" val="24085522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6894"/>
            <a:ext cx="7772400" cy="1143000"/>
          </a:xfrm>
        </p:spPr>
        <p:txBody>
          <a:bodyPr/>
          <a:lstStyle/>
          <a:p>
            <a:r>
              <a:rPr lang="en-US" sz="3200" b="1" dirty="0"/>
              <a:t>Access the Elements of an Array</a:t>
            </a:r>
            <a:r>
              <a:rPr lang="en-US" dirty="0"/>
              <a:t/>
            </a:r>
            <a:br>
              <a:rPr lang="en-US" dirty="0"/>
            </a:br>
            <a:endParaRPr lang="en-US" dirty="0"/>
          </a:p>
        </p:txBody>
      </p:sp>
      <p:sp>
        <p:nvSpPr>
          <p:cNvPr id="3" name="Text Placeholder 2"/>
          <p:cNvSpPr>
            <a:spLocks noGrp="1"/>
          </p:cNvSpPr>
          <p:nvPr>
            <p:ph type="body" idx="1"/>
          </p:nvPr>
        </p:nvSpPr>
        <p:spPr>
          <a:xfrm>
            <a:off x="685800" y="1385247"/>
            <a:ext cx="8144301" cy="4114800"/>
          </a:xfrm>
        </p:spPr>
        <p:txBody>
          <a:bodyPr/>
          <a:lstStyle/>
          <a:p>
            <a:pPr>
              <a:buFont typeface="Wingdings" panose="05000000000000000000" pitchFamily="2" charset="2"/>
              <a:buChar char="q"/>
            </a:pPr>
            <a:r>
              <a:rPr lang="en-US" sz="2000" dirty="0" smtClean="0"/>
              <a:t>You </a:t>
            </a:r>
            <a:r>
              <a:rPr lang="en-US" sz="2000" dirty="0"/>
              <a:t>can access an array element by referring to the index number</a:t>
            </a:r>
            <a:r>
              <a:rPr lang="en-US" sz="2000" dirty="0" smtClean="0"/>
              <a:t>.</a:t>
            </a:r>
          </a:p>
          <a:p>
            <a:pPr>
              <a:buFont typeface="Wingdings" panose="05000000000000000000" pitchFamily="2" charset="2"/>
              <a:buChar char="q"/>
            </a:pPr>
            <a:r>
              <a:rPr lang="en-US" sz="2000" dirty="0"/>
              <a:t>This statement accesses the value of the first element in cars</a:t>
            </a:r>
            <a:r>
              <a:rPr lang="en-US" sz="2000" dirty="0" smtClean="0"/>
              <a:t>:</a:t>
            </a:r>
          </a:p>
          <a:p>
            <a:pPr>
              <a:buFont typeface="Wingdings" panose="05000000000000000000" pitchFamily="2" charset="2"/>
              <a:buChar char="q"/>
            </a:pPr>
            <a:endParaRPr lang="en-US" sz="2000" dirty="0"/>
          </a:p>
          <a:p>
            <a:pPr>
              <a:buFont typeface="Wingdings" panose="05000000000000000000" pitchFamily="2" charset="2"/>
              <a:buChar char="q"/>
            </a:pPr>
            <a:endParaRPr lang="en-US" sz="2000" dirty="0" smtClean="0"/>
          </a:p>
          <a:p>
            <a:pPr>
              <a:buFont typeface="Wingdings" panose="05000000000000000000" pitchFamily="2" charset="2"/>
              <a:buChar char="q"/>
            </a:pPr>
            <a:endParaRPr lang="en-US" sz="2000" dirty="0"/>
          </a:p>
          <a:p>
            <a:pPr>
              <a:buFont typeface="Wingdings" panose="05000000000000000000" pitchFamily="2" charset="2"/>
              <a:buChar char="q"/>
            </a:pPr>
            <a:endParaRPr lang="en-US" sz="2000" dirty="0" smtClean="0"/>
          </a:p>
          <a:p>
            <a:pPr>
              <a:buFont typeface="Wingdings" panose="05000000000000000000" pitchFamily="2" charset="2"/>
              <a:buChar char="q"/>
            </a:pPr>
            <a:endParaRPr lang="en-US" sz="2000" dirty="0"/>
          </a:p>
          <a:p>
            <a:pPr>
              <a:buFont typeface="Wingdings" panose="05000000000000000000" pitchFamily="2" charset="2"/>
              <a:buChar char="q"/>
            </a:pPr>
            <a:r>
              <a:rPr lang="en-US" sz="2000" b="1" dirty="0"/>
              <a:t>Note:</a:t>
            </a:r>
            <a:r>
              <a:rPr lang="en-US" sz="2000" dirty="0"/>
              <a:t> Array indexes start with 0: [0] is the first element. [1] is the second element, etc.</a:t>
            </a:r>
            <a:endParaRPr lang="en-US" sz="2000" dirty="0" smtClean="0"/>
          </a:p>
          <a:p>
            <a:pPr marL="114300" indent="0">
              <a:buNone/>
            </a:pPr>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5" name="Picture 4"/>
          <p:cNvPicPr>
            <a:picLocks noChangeAspect="1"/>
          </p:cNvPicPr>
          <p:nvPr/>
        </p:nvPicPr>
        <p:blipFill>
          <a:blip r:embed="rId2"/>
          <a:stretch>
            <a:fillRect/>
          </a:stretch>
        </p:blipFill>
        <p:spPr>
          <a:xfrm>
            <a:off x="1183818" y="2283225"/>
            <a:ext cx="7438155" cy="1356745"/>
          </a:xfrm>
          <a:prstGeom prst="rect">
            <a:avLst/>
          </a:prstGeom>
        </p:spPr>
      </p:pic>
    </p:spTree>
    <p:extLst>
      <p:ext uri="{BB962C8B-B14F-4D97-AF65-F5344CB8AC3E}">
        <p14:creationId xmlns:p14="http://schemas.microsoft.com/office/powerpoint/2010/main" val="2099775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523164"/>
          </a:xfrm>
        </p:spPr>
        <p:txBody>
          <a:bodyPr/>
          <a:lstStyle/>
          <a:p>
            <a:r>
              <a:rPr lang="en-US" sz="3200" b="1" dirty="0" smtClean="0"/>
              <a:t/>
            </a:r>
            <a:br>
              <a:rPr lang="en-US" sz="3200" b="1" dirty="0" smtClean="0"/>
            </a:br>
            <a:r>
              <a:rPr lang="en-US" sz="3200" b="1" dirty="0" smtClean="0"/>
              <a:t>Change </a:t>
            </a:r>
            <a:r>
              <a:rPr lang="en-US" sz="3200" b="1" dirty="0"/>
              <a:t>an Array Element</a:t>
            </a:r>
            <a:r>
              <a:rPr lang="en-US" dirty="0"/>
              <a:t/>
            </a:r>
            <a:br>
              <a:rPr lang="en-US" dirty="0"/>
            </a:br>
            <a:endParaRPr lang="en-US" dirty="0"/>
          </a:p>
        </p:txBody>
      </p:sp>
      <p:sp>
        <p:nvSpPr>
          <p:cNvPr id="3" name="Text Placeholder 2"/>
          <p:cNvSpPr>
            <a:spLocks noGrp="1"/>
          </p:cNvSpPr>
          <p:nvPr>
            <p:ph type="body" idx="1"/>
          </p:nvPr>
        </p:nvSpPr>
        <p:spPr>
          <a:xfrm>
            <a:off x="685800" y="1670714"/>
            <a:ext cx="7772400" cy="4114800"/>
          </a:xfrm>
        </p:spPr>
        <p:txBody>
          <a:bodyPr/>
          <a:lstStyle/>
          <a:p>
            <a:r>
              <a:rPr lang="en-US" sz="2000" dirty="0"/>
              <a:t>To change the value </a:t>
            </a:r>
            <a:r>
              <a:rPr lang="en-US" sz="2000" dirty="0" smtClean="0"/>
              <a:t>of </a:t>
            </a:r>
            <a:r>
              <a:rPr lang="en-US" sz="2000" dirty="0"/>
              <a:t>a specific element, refer to the index number</a:t>
            </a:r>
            <a:r>
              <a:rPr lang="en-US" sz="2000" dirty="0" smtClean="0"/>
              <a:t>:</a:t>
            </a:r>
          </a:p>
          <a:p>
            <a:endParaRPr lang="en-US" sz="2000" dirty="0"/>
          </a:p>
          <a:p>
            <a:r>
              <a:rPr lang="en-US" sz="2000" b="1" dirty="0" smtClean="0"/>
              <a:t>Example:</a:t>
            </a:r>
            <a:endParaRPr lang="en-US" sz="2000" b="1" dirty="0"/>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5" name="Picture 4"/>
          <p:cNvPicPr>
            <a:picLocks noChangeAspect="1"/>
          </p:cNvPicPr>
          <p:nvPr/>
        </p:nvPicPr>
        <p:blipFill>
          <a:blip r:embed="rId2"/>
          <a:stretch>
            <a:fillRect/>
          </a:stretch>
        </p:blipFill>
        <p:spPr>
          <a:xfrm>
            <a:off x="801238" y="3330408"/>
            <a:ext cx="8034734" cy="1992219"/>
          </a:xfrm>
          <a:prstGeom prst="rect">
            <a:avLst/>
          </a:prstGeom>
        </p:spPr>
      </p:pic>
    </p:spTree>
    <p:extLst>
      <p:ext uri="{BB962C8B-B14F-4D97-AF65-F5344CB8AC3E}">
        <p14:creationId xmlns:p14="http://schemas.microsoft.com/office/powerpoint/2010/main" val="1612839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Chap I:</a:t>
            </a:r>
            <a:br>
              <a:rPr lang="en-US" b="1" dirty="0">
                <a:solidFill>
                  <a:srgbClr val="C00000"/>
                </a:solidFill>
              </a:rPr>
            </a:br>
            <a:endParaRPr lang="en-US" dirty="0"/>
          </a:p>
        </p:txBody>
      </p:sp>
      <p:sp>
        <p:nvSpPr>
          <p:cNvPr id="3" name="Text Placeholder 2"/>
          <p:cNvSpPr>
            <a:spLocks noGrp="1"/>
          </p:cNvSpPr>
          <p:nvPr>
            <p:ph type="body" idx="1"/>
          </p:nvPr>
        </p:nvSpPr>
        <p:spPr>
          <a:xfrm>
            <a:off x="382137" y="1912962"/>
            <a:ext cx="8461612" cy="4114800"/>
          </a:xfrm>
        </p:spPr>
        <p:txBody>
          <a:bodyPr/>
          <a:lstStyle/>
          <a:p>
            <a:endParaRPr lang="en-US" dirty="0" smtClean="0"/>
          </a:p>
          <a:p>
            <a:endParaRPr lang="en-US" dirty="0"/>
          </a:p>
          <a:p>
            <a:r>
              <a:rPr lang="en-US" b="1" dirty="0" smtClean="0"/>
              <a:t>Basics </a:t>
            </a:r>
            <a:r>
              <a:rPr lang="en-US" b="1" dirty="0"/>
              <a:t>of programming in Java Language</a:t>
            </a:r>
          </a:p>
          <a:p>
            <a:pPr marL="114300" indent="0">
              <a:buNone/>
            </a:pP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2034882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741528"/>
          </a:xfrm>
        </p:spPr>
        <p:txBody>
          <a:bodyPr/>
          <a:lstStyle/>
          <a:p>
            <a:r>
              <a:rPr lang="en-US" sz="3200" b="1" dirty="0" smtClean="0"/>
              <a:t/>
            </a:r>
            <a:br>
              <a:rPr lang="en-US" sz="3200" b="1" dirty="0" smtClean="0"/>
            </a:br>
            <a:r>
              <a:rPr lang="en-US" sz="3200" b="1" dirty="0" smtClean="0"/>
              <a:t>Loop </a:t>
            </a:r>
            <a:r>
              <a:rPr lang="en-US" sz="3200" b="1" dirty="0"/>
              <a:t>Through an Array</a:t>
            </a:r>
            <a:r>
              <a:rPr lang="en-US" dirty="0"/>
              <a:t/>
            </a:r>
            <a:br>
              <a:rPr lang="en-US" dirty="0"/>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5" name="Rectangle 1"/>
          <p:cNvSpPr>
            <a:spLocks noGrp="1" noChangeArrowheads="1"/>
          </p:cNvSpPr>
          <p:nvPr>
            <p:ph type="body" idx="1"/>
          </p:nvPr>
        </p:nvSpPr>
        <p:spPr bwMode="auto">
          <a:xfrm>
            <a:off x="685800" y="1530225"/>
            <a:ext cx="703883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You can loop through the array elements with the </a:t>
            </a: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for</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loop, and use the </a:t>
            </a: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length</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property to specify how many times the loop should run.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lvl="0" indent="0">
              <a:buClrTx/>
              <a:buSzTx/>
              <a:buNone/>
            </a:pPr>
            <a:r>
              <a:rPr lang="en-US" sz="2000" dirty="0"/>
              <a:t>The following example outputs all elements in the </a:t>
            </a:r>
            <a:r>
              <a:rPr lang="en-US" sz="2000" b="1" dirty="0"/>
              <a:t>cars</a:t>
            </a:r>
            <a:r>
              <a:rPr lang="en-US" sz="2000" dirty="0"/>
              <a:t> array</a:t>
            </a:r>
            <a:r>
              <a:rPr lang="en-US" sz="2000" dirty="0" smtClean="0"/>
              <a:t>:</a:t>
            </a:r>
          </a:p>
          <a:p>
            <a:pPr marL="0" lvl="0" indent="0">
              <a:buClrTx/>
              <a:buSzTx/>
              <a:buNone/>
            </a:pPr>
            <a:endParaRPr lang="en-US" altLang="en-US" sz="2000" dirty="0">
              <a:latin typeface="Times New Roman" panose="02020603050405020304" pitchFamily="18" charset="0"/>
              <a:cs typeface="Times New Roman" panose="02020603050405020304" pitchFamily="18" charset="0"/>
            </a:endParaRPr>
          </a:p>
          <a:p>
            <a:pPr marL="0" lvl="0" indent="0">
              <a:buClrTx/>
              <a:buSzTx/>
              <a:buNone/>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788869" y="3796637"/>
            <a:ext cx="8298674" cy="2272666"/>
          </a:xfrm>
          <a:prstGeom prst="rect">
            <a:avLst/>
          </a:prstGeom>
        </p:spPr>
      </p:pic>
    </p:spTree>
    <p:extLst>
      <p:ext uri="{BB962C8B-B14F-4D97-AF65-F5344CB8AC3E}">
        <p14:creationId xmlns:p14="http://schemas.microsoft.com/office/powerpoint/2010/main" val="30405333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4633"/>
            <a:ext cx="7772400" cy="673289"/>
          </a:xfrm>
        </p:spPr>
        <p:txBody>
          <a:bodyPr/>
          <a:lstStyle/>
          <a:p>
            <a:r>
              <a:rPr lang="en-US" dirty="0" smtClean="0"/>
              <a:t>Simple array example</a:t>
            </a:r>
            <a:endParaRPr lang="en-US" dirty="0"/>
          </a:p>
        </p:txBody>
      </p:sp>
      <p:sp>
        <p:nvSpPr>
          <p:cNvPr id="3" name="Text Placeholder 2"/>
          <p:cNvSpPr>
            <a:spLocks noGrp="1"/>
          </p:cNvSpPr>
          <p:nvPr>
            <p:ph type="body" idx="1"/>
          </p:nvPr>
        </p:nvSpPr>
        <p:spPr>
          <a:xfrm>
            <a:off x="1163472" y="914400"/>
            <a:ext cx="7772400" cy="5791200"/>
          </a:xfrm>
        </p:spPr>
        <p:txBody>
          <a:bodyPr/>
          <a:lstStyle/>
          <a:p>
            <a:pPr marL="571500" lvl="1" indent="0">
              <a:buNone/>
            </a:pPr>
            <a:r>
              <a:rPr lang="en-US" sz="2000" b="1" dirty="0"/>
              <a:t>public class ArrayExample {</a:t>
            </a:r>
          </a:p>
          <a:p>
            <a:pPr marL="571500" lvl="1" indent="0">
              <a:buNone/>
            </a:pPr>
            <a:r>
              <a:rPr lang="en-US" sz="2000" b="1" dirty="0"/>
              <a:t>    public static void main(String[] args) {</a:t>
            </a:r>
          </a:p>
          <a:p>
            <a:pPr marL="571500" lvl="1" indent="0">
              <a:buNone/>
            </a:pPr>
            <a:r>
              <a:rPr lang="en-US" sz="2000" b="1" dirty="0"/>
              <a:t>        // Declare and initialize an array</a:t>
            </a:r>
          </a:p>
          <a:p>
            <a:pPr marL="571500" lvl="1" indent="0">
              <a:buNone/>
            </a:pPr>
            <a:r>
              <a:rPr lang="en-US" sz="2000" b="1" dirty="0"/>
              <a:t>        int[] numbers = {10, 20, 30, 40, 50};</a:t>
            </a:r>
          </a:p>
          <a:p>
            <a:pPr marL="571500" lvl="1" indent="0">
              <a:buNone/>
            </a:pPr>
            <a:endParaRPr lang="en-US" sz="2000" b="1" dirty="0"/>
          </a:p>
          <a:p>
            <a:pPr marL="571500" lvl="1" indent="0">
              <a:buNone/>
            </a:pPr>
            <a:r>
              <a:rPr lang="en-US" sz="2000" b="1" dirty="0"/>
              <a:t>        // Accessing and printing elements of the array</a:t>
            </a:r>
          </a:p>
          <a:p>
            <a:pPr marL="571500" lvl="1" indent="0">
              <a:buNone/>
            </a:pPr>
            <a:r>
              <a:rPr lang="en-US" sz="2000" b="1" dirty="0"/>
              <a:t>        System.out.println("First element: " + numbers[0]); // 10</a:t>
            </a:r>
          </a:p>
          <a:p>
            <a:pPr marL="571500" lvl="1" indent="0">
              <a:buNone/>
            </a:pPr>
            <a:r>
              <a:rPr lang="en-US" sz="2000" b="1" dirty="0"/>
              <a:t>        System.out.println("Second element: " + numbers[1]); // 20</a:t>
            </a:r>
          </a:p>
          <a:p>
            <a:pPr marL="571500" lvl="1" indent="0">
              <a:buNone/>
            </a:pPr>
            <a:endParaRPr lang="en-US" sz="2000" b="1" dirty="0"/>
          </a:p>
          <a:p>
            <a:pPr marL="571500" lvl="1" indent="0">
              <a:buNone/>
            </a:pPr>
            <a:r>
              <a:rPr lang="en-US" sz="2000" b="1" dirty="0"/>
              <a:t>        // Using a loop to print all elements</a:t>
            </a:r>
          </a:p>
          <a:p>
            <a:pPr marL="571500" lvl="1" indent="0">
              <a:buNone/>
            </a:pPr>
            <a:r>
              <a:rPr lang="en-US" sz="2000" b="1" dirty="0"/>
              <a:t>        System.out.println("All elements in the array:");</a:t>
            </a:r>
          </a:p>
          <a:p>
            <a:pPr marL="571500" lvl="1" indent="0">
              <a:buNone/>
            </a:pPr>
            <a:r>
              <a:rPr lang="en-US" sz="2000" b="1" dirty="0"/>
              <a:t>        for (int </a:t>
            </a:r>
            <a:r>
              <a:rPr lang="en-US" sz="2000" b="1" dirty="0" err="1"/>
              <a:t>i</a:t>
            </a:r>
            <a:r>
              <a:rPr lang="en-US" sz="2000" b="1" dirty="0"/>
              <a:t> = 0; </a:t>
            </a:r>
            <a:r>
              <a:rPr lang="en-US" sz="2000" b="1" dirty="0" err="1"/>
              <a:t>i</a:t>
            </a:r>
            <a:r>
              <a:rPr lang="en-US" sz="2000" b="1" dirty="0"/>
              <a:t> &lt; numbers.length; </a:t>
            </a:r>
            <a:r>
              <a:rPr lang="en-US" sz="2000" b="1" dirty="0" err="1"/>
              <a:t>i</a:t>
            </a:r>
            <a:r>
              <a:rPr lang="en-US" sz="2000" b="1" dirty="0"/>
              <a:t>++) {</a:t>
            </a:r>
          </a:p>
          <a:p>
            <a:pPr marL="571500" lvl="1" indent="0">
              <a:buNone/>
            </a:pPr>
            <a:r>
              <a:rPr lang="en-US" sz="2000" b="1" dirty="0"/>
              <a:t>            System.out.println(numbers[</a:t>
            </a:r>
            <a:r>
              <a:rPr lang="en-US" sz="2000" b="1" dirty="0" err="1"/>
              <a:t>i</a:t>
            </a:r>
            <a:r>
              <a:rPr lang="en-US" sz="2000" b="1" dirty="0"/>
              <a:t>]);</a:t>
            </a:r>
          </a:p>
          <a:p>
            <a:pPr marL="571500" lvl="1" indent="0">
              <a:buNone/>
            </a:pPr>
            <a:r>
              <a:rPr lang="en-US" sz="2000" b="1" dirty="0"/>
              <a:t>        }</a:t>
            </a:r>
          </a:p>
          <a:p>
            <a:pPr marL="571500" lvl="1" indent="0">
              <a:buNone/>
            </a:pPr>
            <a:r>
              <a:rPr lang="en-US" sz="2000" b="1" dirty="0"/>
              <a:t>    }</a:t>
            </a:r>
          </a:p>
          <a:p>
            <a:pPr marL="571500" lvl="1" indent="0">
              <a:buNone/>
            </a:pPr>
            <a:r>
              <a:rPr lang="en-US" sz="2000" b="1" dirty="0"/>
              <a:t>}</a:t>
            </a:r>
          </a:p>
          <a:p>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3273967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Multidimensional Arrays</a:t>
            </a:r>
            <a:r>
              <a:rPr lang="en-US" dirty="0"/>
              <a:t/>
            </a:r>
            <a:br>
              <a:rPr lang="en-US" dirty="0"/>
            </a:br>
            <a:endParaRPr lang="en-US" dirty="0"/>
          </a:p>
        </p:txBody>
      </p:sp>
      <p:sp>
        <p:nvSpPr>
          <p:cNvPr id="3" name="Text Placeholder 2"/>
          <p:cNvSpPr>
            <a:spLocks noGrp="1"/>
          </p:cNvSpPr>
          <p:nvPr>
            <p:ph type="body" idx="1"/>
          </p:nvPr>
        </p:nvSpPr>
        <p:spPr>
          <a:xfrm>
            <a:off x="685800" y="1367051"/>
            <a:ext cx="7772400" cy="4114800"/>
          </a:xfrm>
        </p:spPr>
        <p:txBody>
          <a:bodyPr/>
          <a:lstStyle/>
          <a:p>
            <a:pPr algn="just">
              <a:buFont typeface="Wingdings" panose="05000000000000000000" pitchFamily="2" charset="2"/>
              <a:buChar char="q"/>
            </a:pPr>
            <a:r>
              <a:rPr lang="en-US" sz="2000" dirty="0"/>
              <a:t>A multidimensional array is an array of arrays.</a:t>
            </a:r>
          </a:p>
          <a:p>
            <a:pPr algn="just">
              <a:buFont typeface="Wingdings" panose="05000000000000000000" pitchFamily="2" charset="2"/>
              <a:buChar char="q"/>
            </a:pPr>
            <a:r>
              <a:rPr lang="en-US" sz="2000" dirty="0"/>
              <a:t>Multidimensional arrays are useful when you want to store data as a tabular form, like a table with rows and columns</a:t>
            </a:r>
            <a:r>
              <a:rPr lang="en-US" sz="2000" dirty="0" smtClean="0"/>
              <a:t>.</a:t>
            </a:r>
          </a:p>
          <a:p>
            <a:pPr marL="114300" indent="0" algn="just">
              <a:buNone/>
            </a:pPr>
            <a:r>
              <a:rPr lang="en-US" sz="2000" dirty="0"/>
              <a:t>To create a two-dimensional array, add each array within its own set of </a:t>
            </a:r>
            <a:r>
              <a:rPr lang="en-US" sz="2000" b="1" dirty="0"/>
              <a:t>curly braces</a:t>
            </a:r>
            <a:r>
              <a:rPr lang="en-US" sz="2000" dirty="0" smtClean="0"/>
              <a:t>:</a:t>
            </a:r>
          </a:p>
          <a:p>
            <a:pPr marL="114300" indent="0">
              <a:buNone/>
            </a:pPr>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pic>
        <p:nvPicPr>
          <p:cNvPr id="5" name="Picture 4"/>
          <p:cNvPicPr>
            <a:picLocks noChangeAspect="1"/>
          </p:cNvPicPr>
          <p:nvPr/>
        </p:nvPicPr>
        <p:blipFill>
          <a:blip r:embed="rId2"/>
          <a:stretch>
            <a:fillRect/>
          </a:stretch>
        </p:blipFill>
        <p:spPr>
          <a:xfrm>
            <a:off x="685800" y="3293375"/>
            <a:ext cx="8117006" cy="637180"/>
          </a:xfrm>
          <a:prstGeom prst="rect">
            <a:avLst/>
          </a:prstGeom>
        </p:spPr>
      </p:pic>
    </p:spTree>
    <p:extLst>
      <p:ext uri="{BB962C8B-B14F-4D97-AF65-F5344CB8AC3E}">
        <p14:creationId xmlns:p14="http://schemas.microsoft.com/office/powerpoint/2010/main" val="5288474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523164"/>
          </a:xfrm>
        </p:spPr>
        <p:txBody>
          <a:bodyPr/>
          <a:lstStyle/>
          <a:p>
            <a:r>
              <a:rPr lang="en-US" sz="3200" b="1" dirty="0" smtClean="0"/>
              <a:t/>
            </a:r>
            <a:br>
              <a:rPr lang="en-US" sz="3200" b="1" dirty="0" smtClean="0"/>
            </a:br>
            <a:r>
              <a:rPr lang="en-US" sz="3200" b="1" dirty="0" smtClean="0"/>
              <a:t>Access Elements in multidimensional array</a:t>
            </a:r>
            <a:r>
              <a:rPr lang="en-US" dirty="0"/>
              <a:t/>
            </a:r>
            <a:br>
              <a:rPr lang="en-US" dirty="0"/>
            </a:br>
            <a:endParaRPr lang="en-US" dirty="0"/>
          </a:p>
        </p:txBody>
      </p:sp>
      <p:sp>
        <p:nvSpPr>
          <p:cNvPr id="3" name="Text Placeholder 2"/>
          <p:cNvSpPr>
            <a:spLocks noGrp="1"/>
          </p:cNvSpPr>
          <p:nvPr>
            <p:ph type="body" idx="1"/>
          </p:nvPr>
        </p:nvSpPr>
        <p:spPr/>
        <p:txBody>
          <a:bodyPr/>
          <a:lstStyle/>
          <a:p>
            <a:pPr>
              <a:buFont typeface="Wingdings" panose="05000000000000000000" pitchFamily="2" charset="2"/>
              <a:buChar char="q"/>
            </a:pPr>
            <a:r>
              <a:rPr lang="en-US" sz="2000" dirty="0"/>
              <a:t>To access the elements of the </a:t>
            </a:r>
            <a:r>
              <a:rPr lang="en-US" sz="2000" b="1" dirty="0"/>
              <a:t>myNumbers</a:t>
            </a:r>
            <a:r>
              <a:rPr lang="en-US" sz="2000" dirty="0"/>
              <a:t> array, specify two indexes: one for the array, and one for the element inside that array. This example accesses the third element (2) in the second array (1) of myNumbers</a:t>
            </a:r>
            <a:r>
              <a:rPr lang="en-US" sz="2000" dirty="0" smtClean="0"/>
              <a:t>:</a:t>
            </a:r>
          </a:p>
          <a:p>
            <a:endParaRPr lang="en-US" sz="2000" dirty="0" smtClean="0"/>
          </a:p>
          <a:p>
            <a:endParaRPr lang="en-US" sz="2000" dirty="0"/>
          </a:p>
          <a:p>
            <a:endParaRPr lang="en-US" sz="2000" dirty="0" smtClean="0"/>
          </a:p>
          <a:p>
            <a:endParaRPr lang="en-US" sz="2000" dirty="0"/>
          </a:p>
          <a:p>
            <a:pPr>
              <a:buFont typeface="Wingdings" panose="05000000000000000000" pitchFamily="2" charset="2"/>
              <a:buChar char="q"/>
            </a:pPr>
            <a:endParaRPr lang="en-US" sz="2000" b="1" dirty="0" smtClean="0"/>
          </a:p>
          <a:p>
            <a:pPr>
              <a:buFont typeface="Wingdings" panose="05000000000000000000" pitchFamily="2" charset="2"/>
              <a:buChar char="q"/>
            </a:pPr>
            <a:r>
              <a:rPr lang="en-US" sz="2000" b="1" dirty="0" smtClean="0"/>
              <a:t>Remember </a:t>
            </a:r>
            <a:r>
              <a:rPr lang="en-US" sz="2000" b="1" dirty="0"/>
              <a:t>that:</a:t>
            </a:r>
            <a:r>
              <a:rPr lang="en-US" sz="2000" dirty="0"/>
              <a:t> Array indexes start with 0: [0] is the first element. [1] is the second element, etc.</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5" name="Picture 4"/>
          <p:cNvPicPr>
            <a:picLocks noChangeAspect="1"/>
          </p:cNvPicPr>
          <p:nvPr/>
        </p:nvPicPr>
        <p:blipFill>
          <a:blip r:embed="rId2"/>
          <a:stretch>
            <a:fillRect/>
          </a:stretch>
        </p:blipFill>
        <p:spPr>
          <a:xfrm>
            <a:off x="1060188" y="3452600"/>
            <a:ext cx="7023624" cy="1308479"/>
          </a:xfrm>
          <a:prstGeom prst="rect">
            <a:avLst/>
          </a:prstGeom>
        </p:spPr>
      </p:pic>
    </p:spTree>
    <p:extLst>
      <p:ext uri="{BB962C8B-B14F-4D97-AF65-F5344CB8AC3E}">
        <p14:creationId xmlns:p14="http://schemas.microsoft.com/office/powerpoint/2010/main" val="38325443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Loop Through a Multi-Dimensional Array</a:t>
            </a:r>
            <a:r>
              <a:rPr lang="en-US" dirty="0"/>
              <a:t/>
            </a:r>
            <a:br>
              <a:rPr lang="en-US" dirty="0"/>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
        <p:nvSpPr>
          <p:cNvPr id="5" name="Rectangle 1"/>
          <p:cNvSpPr>
            <a:spLocks noGrp="1" noChangeArrowheads="1"/>
          </p:cNvSpPr>
          <p:nvPr>
            <p:ph type="body" idx="1"/>
          </p:nvPr>
        </p:nvSpPr>
        <p:spPr bwMode="auto">
          <a:xfrm>
            <a:off x="685800" y="1530225"/>
            <a:ext cx="732543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You can also use a </a:t>
            </a: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for loop</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inside another </a:t>
            </a: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for loop</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to get the elements of a two-dimensional array (we still have to point to the two indexes):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indent="0">
              <a:buClrTx/>
              <a:buSzTx/>
              <a:buNone/>
            </a:pPr>
            <a:r>
              <a:rPr lang="en-US" sz="2000" dirty="0" smtClean="0"/>
              <a:t>Example: </a:t>
            </a:r>
            <a:endParaRPr lang="en-US" sz="20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2"/>
          <a:stretch>
            <a:fillRect/>
          </a:stretch>
        </p:blipFill>
        <p:spPr>
          <a:xfrm>
            <a:off x="685800" y="3131022"/>
            <a:ext cx="7772400" cy="2641981"/>
          </a:xfrm>
          <a:prstGeom prst="rect">
            <a:avLst/>
          </a:prstGeom>
        </p:spPr>
      </p:pic>
    </p:spTree>
    <p:extLst>
      <p:ext uri="{BB962C8B-B14F-4D97-AF65-F5344CB8AC3E}">
        <p14:creationId xmlns:p14="http://schemas.microsoft.com/office/powerpoint/2010/main" val="3977150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2830"/>
            <a:ext cx="7772400" cy="545910"/>
          </a:xfrm>
        </p:spPr>
        <p:txBody>
          <a:bodyPr/>
          <a:lstStyle/>
          <a:p>
            <a:r>
              <a:rPr lang="en-US" sz="3200" b="1" dirty="0" smtClean="0"/>
              <a:t>Example 2:</a:t>
            </a:r>
            <a:r>
              <a:rPr lang="en-US" sz="3200" dirty="0"/>
              <a:t>Looping through a 2D array</a:t>
            </a:r>
            <a:endParaRPr lang="en-US" sz="3200" b="1" dirty="0"/>
          </a:p>
        </p:txBody>
      </p:sp>
      <p:sp>
        <p:nvSpPr>
          <p:cNvPr id="3" name="Text Placeholder 2"/>
          <p:cNvSpPr>
            <a:spLocks noGrp="1"/>
          </p:cNvSpPr>
          <p:nvPr>
            <p:ph type="body" idx="1"/>
          </p:nvPr>
        </p:nvSpPr>
        <p:spPr>
          <a:xfrm>
            <a:off x="685800" y="696036"/>
            <a:ext cx="7772400" cy="6161964"/>
          </a:xfrm>
        </p:spPr>
        <p:txBody>
          <a:bodyPr/>
          <a:lstStyle/>
          <a:p>
            <a:pPr marL="114300" indent="0">
              <a:buNone/>
            </a:pPr>
            <a:r>
              <a:rPr lang="en-US" sz="2000" b="1" dirty="0"/>
              <a:t>public class Main {</a:t>
            </a:r>
          </a:p>
          <a:p>
            <a:pPr marL="114300" indent="0">
              <a:buNone/>
            </a:pPr>
            <a:r>
              <a:rPr lang="en-US" sz="2000" b="1" dirty="0"/>
              <a:t>    public static void main(String[] args) {</a:t>
            </a:r>
          </a:p>
          <a:p>
            <a:pPr marL="114300" indent="0">
              <a:buNone/>
            </a:pPr>
            <a:r>
              <a:rPr lang="en-US" sz="2000" b="1" dirty="0"/>
              <a:t>        // Declare and initialize a 2D array</a:t>
            </a:r>
          </a:p>
          <a:p>
            <a:pPr marL="114300" indent="0">
              <a:buNone/>
            </a:pPr>
            <a:r>
              <a:rPr lang="en-US" sz="2000" b="1" dirty="0"/>
              <a:t>        int[][] array = {</a:t>
            </a:r>
          </a:p>
          <a:p>
            <a:pPr marL="114300" indent="0">
              <a:buNone/>
            </a:pPr>
            <a:r>
              <a:rPr lang="en-US" sz="2000" b="1" dirty="0"/>
              <a:t>            {1, 2, 3},</a:t>
            </a:r>
          </a:p>
          <a:p>
            <a:pPr marL="114300" indent="0">
              <a:buNone/>
            </a:pPr>
            <a:r>
              <a:rPr lang="en-US" sz="2000" b="1" dirty="0"/>
              <a:t>            {4, 5, 6},</a:t>
            </a:r>
          </a:p>
          <a:p>
            <a:pPr marL="114300" indent="0">
              <a:buNone/>
            </a:pPr>
            <a:r>
              <a:rPr lang="en-US" sz="2000" b="1" dirty="0"/>
              <a:t>            {7, 8, 9}</a:t>
            </a:r>
          </a:p>
          <a:p>
            <a:pPr marL="114300" indent="0">
              <a:buNone/>
            </a:pPr>
            <a:r>
              <a:rPr lang="en-US" sz="2000" b="1" dirty="0"/>
              <a:t>        };</a:t>
            </a:r>
          </a:p>
          <a:p>
            <a:pPr marL="114300" indent="0">
              <a:buNone/>
            </a:pPr>
            <a:r>
              <a:rPr lang="en-US" sz="2000" b="1" dirty="0" smtClean="0"/>
              <a:t>        </a:t>
            </a:r>
            <a:r>
              <a:rPr lang="en-US" sz="2000" b="1" dirty="0"/>
              <a:t>// Loop through the 2D array</a:t>
            </a:r>
          </a:p>
          <a:p>
            <a:pPr marL="114300" indent="0">
              <a:buNone/>
            </a:pPr>
            <a:r>
              <a:rPr lang="en-US" sz="2000" b="1" dirty="0"/>
              <a:t>        for (int </a:t>
            </a:r>
            <a:r>
              <a:rPr lang="en-US" sz="2000" b="1" dirty="0" err="1"/>
              <a:t>i</a:t>
            </a:r>
            <a:r>
              <a:rPr lang="en-US" sz="2000" b="1" dirty="0"/>
              <a:t> = 0; </a:t>
            </a:r>
            <a:r>
              <a:rPr lang="en-US" sz="2000" b="1" dirty="0" err="1"/>
              <a:t>i</a:t>
            </a:r>
            <a:r>
              <a:rPr lang="en-US" sz="2000" b="1" dirty="0"/>
              <a:t> &lt; </a:t>
            </a:r>
            <a:r>
              <a:rPr lang="en-US" sz="2000" b="1" dirty="0" err="1"/>
              <a:t>array.length</a:t>
            </a:r>
            <a:r>
              <a:rPr lang="en-US" sz="2000" b="1" dirty="0"/>
              <a:t>; </a:t>
            </a:r>
            <a:r>
              <a:rPr lang="en-US" sz="2000" b="1" dirty="0" err="1"/>
              <a:t>i</a:t>
            </a:r>
            <a:r>
              <a:rPr lang="en-US" sz="2000" b="1" dirty="0"/>
              <a:t>++) { // Outer loop (rows)</a:t>
            </a:r>
          </a:p>
          <a:p>
            <a:pPr marL="114300" indent="0">
              <a:buNone/>
            </a:pPr>
            <a:r>
              <a:rPr lang="en-US" sz="2000" b="1" dirty="0"/>
              <a:t>            for (int j = 0; j &lt; array[</a:t>
            </a:r>
            <a:r>
              <a:rPr lang="en-US" sz="2000" b="1" dirty="0" err="1"/>
              <a:t>i</a:t>
            </a:r>
            <a:r>
              <a:rPr lang="en-US" sz="2000" b="1" dirty="0"/>
              <a:t>].length; </a:t>
            </a:r>
            <a:r>
              <a:rPr lang="en-US" sz="2000" b="1" dirty="0" err="1"/>
              <a:t>j++</a:t>
            </a:r>
            <a:r>
              <a:rPr lang="en-US" sz="2000" b="1" dirty="0"/>
              <a:t>) { // Inner loop (columns)</a:t>
            </a:r>
          </a:p>
          <a:p>
            <a:pPr marL="114300" indent="0">
              <a:buNone/>
            </a:pPr>
            <a:r>
              <a:rPr lang="en-US" sz="2000" b="1" dirty="0"/>
              <a:t>                </a:t>
            </a:r>
            <a:r>
              <a:rPr lang="en-US" sz="2000" b="1" dirty="0" smtClean="0"/>
              <a:t>System.out.println(array[</a:t>
            </a:r>
            <a:r>
              <a:rPr lang="en-US" sz="2000" b="1" dirty="0" err="1" smtClean="0"/>
              <a:t>i</a:t>
            </a:r>
            <a:r>
              <a:rPr lang="en-US" sz="2000" b="1" dirty="0"/>
              <a:t>][j] + " ");</a:t>
            </a:r>
          </a:p>
          <a:p>
            <a:pPr marL="114300" indent="0">
              <a:buNone/>
            </a:pPr>
            <a:r>
              <a:rPr lang="en-US" sz="2000" b="1" dirty="0"/>
              <a:t>            }</a:t>
            </a:r>
          </a:p>
          <a:p>
            <a:pPr marL="114300" indent="0">
              <a:buNone/>
            </a:pPr>
            <a:r>
              <a:rPr lang="en-US" sz="2000" b="1" dirty="0"/>
              <a:t>            System.out.println(); // Move to the next line after each row</a:t>
            </a:r>
          </a:p>
          <a:p>
            <a:pPr marL="114300" indent="0">
              <a:buNone/>
            </a:pPr>
            <a:r>
              <a:rPr lang="en-US" sz="2000" b="1" dirty="0"/>
              <a:t>        }</a:t>
            </a:r>
          </a:p>
          <a:p>
            <a:pPr marL="114300" indent="0">
              <a:buNone/>
            </a:pPr>
            <a:r>
              <a:rPr lang="en-US" sz="2000" b="1" dirty="0"/>
              <a:t>    </a:t>
            </a:r>
            <a:r>
              <a:rPr lang="en-US" sz="2000" b="1" dirty="0" smtClean="0"/>
              <a:t>}					</a:t>
            </a:r>
            <a:r>
              <a:rPr lang="en-US" sz="2000" b="1" dirty="0"/>
              <a:t>Output:</a:t>
            </a:r>
          </a:p>
          <a:p>
            <a:pPr marL="114300" indent="0">
              <a:buNone/>
            </a:pPr>
            <a:r>
              <a:rPr lang="en-US" sz="2000" b="1" dirty="0"/>
              <a:t>}</a:t>
            </a:r>
          </a:p>
          <a:p>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5" name="Picture 4"/>
          <p:cNvPicPr>
            <a:picLocks noChangeAspect="1"/>
          </p:cNvPicPr>
          <p:nvPr/>
        </p:nvPicPr>
        <p:blipFill>
          <a:blip r:embed="rId2"/>
          <a:stretch>
            <a:fillRect/>
          </a:stretch>
        </p:blipFill>
        <p:spPr>
          <a:xfrm>
            <a:off x="6442311" y="5926115"/>
            <a:ext cx="1132195" cy="902577"/>
          </a:xfrm>
          <a:prstGeom prst="rect">
            <a:avLst/>
          </a:prstGeom>
        </p:spPr>
      </p:pic>
    </p:spTree>
    <p:extLst>
      <p:ext uri="{BB962C8B-B14F-4D97-AF65-F5344CB8AC3E}">
        <p14:creationId xmlns:p14="http://schemas.microsoft.com/office/powerpoint/2010/main" val="3062748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2054"/>
            <a:ext cx="7772400" cy="645994"/>
          </a:xfrm>
        </p:spPr>
        <p:txBody>
          <a:bodyPr/>
          <a:lstStyle/>
          <a:p>
            <a:r>
              <a:rPr lang="en-US" sz="3200" b="1" dirty="0" smtClean="0"/>
              <a:t>Example3: </a:t>
            </a:r>
            <a:r>
              <a:rPr lang="en-US" sz="3200" b="1" dirty="0"/>
              <a:t>Looping through a 3D array</a:t>
            </a:r>
          </a:p>
        </p:txBody>
      </p:sp>
      <p:sp>
        <p:nvSpPr>
          <p:cNvPr id="3" name="Text Placeholder 2"/>
          <p:cNvSpPr>
            <a:spLocks noGrp="1"/>
          </p:cNvSpPr>
          <p:nvPr>
            <p:ph type="body" idx="1"/>
          </p:nvPr>
        </p:nvSpPr>
        <p:spPr>
          <a:xfrm>
            <a:off x="685800" y="928048"/>
            <a:ext cx="8253484" cy="5777552"/>
          </a:xfrm>
        </p:spPr>
        <p:txBody>
          <a:bodyPr/>
          <a:lstStyle/>
          <a:p>
            <a:pPr marL="114300" indent="0">
              <a:buNone/>
            </a:pPr>
            <a:r>
              <a:rPr lang="en-US" sz="1400" b="1" dirty="0"/>
              <a:t>public class Main {</a:t>
            </a:r>
          </a:p>
          <a:p>
            <a:pPr marL="114300" indent="0">
              <a:buNone/>
            </a:pPr>
            <a:r>
              <a:rPr lang="en-US" sz="1400" b="1" dirty="0"/>
              <a:t>    public static void main(String[] args) {</a:t>
            </a:r>
          </a:p>
          <a:p>
            <a:pPr marL="114300" indent="0">
              <a:buNone/>
            </a:pPr>
            <a:r>
              <a:rPr lang="en-US" sz="1400" b="1" dirty="0"/>
              <a:t>        // Declare and initialize a 3D array</a:t>
            </a:r>
          </a:p>
          <a:p>
            <a:pPr marL="114300" indent="0">
              <a:buNone/>
            </a:pPr>
            <a:r>
              <a:rPr lang="en-US" sz="1400" b="1" dirty="0"/>
              <a:t>        int[][][] array = {</a:t>
            </a:r>
          </a:p>
          <a:p>
            <a:pPr marL="114300" indent="0">
              <a:buNone/>
            </a:pPr>
            <a:r>
              <a:rPr lang="en-US" sz="1400" b="1" dirty="0"/>
              <a:t>            {{1, 2}, {3, 4}},</a:t>
            </a:r>
          </a:p>
          <a:p>
            <a:pPr marL="114300" indent="0">
              <a:buNone/>
            </a:pPr>
            <a:r>
              <a:rPr lang="en-US" sz="1400" b="1" dirty="0"/>
              <a:t>            {{5, 6}, {7, 8}},</a:t>
            </a:r>
          </a:p>
          <a:p>
            <a:pPr marL="114300" indent="0">
              <a:buNone/>
            </a:pPr>
            <a:r>
              <a:rPr lang="en-US" sz="1400" b="1" dirty="0"/>
              <a:t>            {{9, 10}, {11, 12}}</a:t>
            </a:r>
          </a:p>
          <a:p>
            <a:pPr marL="114300" indent="0">
              <a:buNone/>
            </a:pPr>
            <a:r>
              <a:rPr lang="en-US" sz="1400" b="1" dirty="0"/>
              <a:t>        };</a:t>
            </a:r>
          </a:p>
          <a:p>
            <a:pPr marL="114300" indent="0">
              <a:buNone/>
            </a:pPr>
            <a:endParaRPr lang="en-US" sz="1400" b="1" dirty="0"/>
          </a:p>
          <a:p>
            <a:pPr marL="114300" indent="0">
              <a:buNone/>
            </a:pPr>
            <a:r>
              <a:rPr lang="en-US" sz="1400" b="1" dirty="0"/>
              <a:t>        // Loop through the 3D array</a:t>
            </a:r>
          </a:p>
          <a:p>
            <a:pPr marL="114300" indent="0">
              <a:buNone/>
            </a:pPr>
            <a:r>
              <a:rPr lang="en-US" sz="1400" b="1" dirty="0"/>
              <a:t>        for (int </a:t>
            </a:r>
            <a:r>
              <a:rPr lang="en-US" sz="1400" b="1" dirty="0" err="1"/>
              <a:t>i</a:t>
            </a:r>
            <a:r>
              <a:rPr lang="en-US" sz="1400" b="1" dirty="0"/>
              <a:t> = 0; </a:t>
            </a:r>
            <a:r>
              <a:rPr lang="en-US" sz="1400" b="1" dirty="0" err="1"/>
              <a:t>i</a:t>
            </a:r>
            <a:r>
              <a:rPr lang="en-US" sz="1400" b="1" dirty="0"/>
              <a:t> &lt; </a:t>
            </a:r>
            <a:r>
              <a:rPr lang="en-US" sz="1400" b="1" dirty="0" err="1"/>
              <a:t>array.length</a:t>
            </a:r>
            <a:r>
              <a:rPr lang="en-US" sz="1400" b="1" dirty="0"/>
              <a:t>; </a:t>
            </a:r>
            <a:r>
              <a:rPr lang="en-US" sz="1400" b="1" dirty="0" err="1"/>
              <a:t>i</a:t>
            </a:r>
            <a:r>
              <a:rPr lang="en-US" sz="1400" b="1" dirty="0"/>
              <a:t>++) { // Outer loop (first dimension)</a:t>
            </a:r>
          </a:p>
          <a:p>
            <a:pPr marL="114300" indent="0">
              <a:buNone/>
            </a:pPr>
            <a:r>
              <a:rPr lang="en-US" sz="1400" b="1" dirty="0"/>
              <a:t>            for (int j = 0; j &lt; array[</a:t>
            </a:r>
            <a:r>
              <a:rPr lang="en-US" sz="1400" b="1" dirty="0" err="1"/>
              <a:t>i</a:t>
            </a:r>
            <a:r>
              <a:rPr lang="en-US" sz="1400" b="1" dirty="0"/>
              <a:t>].length; </a:t>
            </a:r>
            <a:r>
              <a:rPr lang="en-US" sz="1400" b="1" dirty="0" err="1"/>
              <a:t>j++</a:t>
            </a:r>
            <a:r>
              <a:rPr lang="en-US" sz="1400" b="1" dirty="0"/>
              <a:t>) { // Second dimension (rows)</a:t>
            </a:r>
          </a:p>
          <a:p>
            <a:pPr marL="114300" indent="0">
              <a:buNone/>
            </a:pPr>
            <a:r>
              <a:rPr lang="en-US" sz="1400" b="1" dirty="0"/>
              <a:t>                for (int k = 0; k &lt; array[</a:t>
            </a:r>
            <a:r>
              <a:rPr lang="en-US" sz="1400" b="1" dirty="0" err="1"/>
              <a:t>i</a:t>
            </a:r>
            <a:r>
              <a:rPr lang="en-US" sz="1400" b="1" dirty="0"/>
              <a:t>][j].length; k++) { // Third dimension (columns)</a:t>
            </a:r>
          </a:p>
          <a:p>
            <a:pPr marL="114300" indent="0">
              <a:buNone/>
            </a:pPr>
            <a:r>
              <a:rPr lang="en-US" sz="1400" b="1" dirty="0"/>
              <a:t>                    </a:t>
            </a:r>
            <a:r>
              <a:rPr lang="en-US" sz="1400" b="1" dirty="0" smtClean="0"/>
              <a:t>System.out.println(array[</a:t>
            </a:r>
            <a:r>
              <a:rPr lang="en-US" sz="1400" b="1" dirty="0" err="1" smtClean="0"/>
              <a:t>i</a:t>
            </a:r>
            <a:r>
              <a:rPr lang="en-US" sz="1400" b="1" dirty="0"/>
              <a:t>][j][k] + " ");</a:t>
            </a:r>
          </a:p>
          <a:p>
            <a:pPr marL="114300" indent="0">
              <a:buNone/>
            </a:pPr>
            <a:r>
              <a:rPr lang="en-US" sz="1400" b="1" dirty="0"/>
              <a:t>                }</a:t>
            </a:r>
          </a:p>
          <a:p>
            <a:pPr marL="114300" indent="0">
              <a:buNone/>
            </a:pPr>
            <a:r>
              <a:rPr lang="en-US" sz="1400" b="1" dirty="0"/>
              <a:t>                System.out.println(); // Move to the next line after each row</a:t>
            </a:r>
          </a:p>
          <a:p>
            <a:pPr marL="114300" indent="0">
              <a:buNone/>
            </a:pPr>
            <a:r>
              <a:rPr lang="en-US" sz="1400" b="1" dirty="0"/>
              <a:t>            }</a:t>
            </a:r>
          </a:p>
          <a:p>
            <a:pPr marL="114300" indent="0">
              <a:buNone/>
            </a:pPr>
            <a:r>
              <a:rPr lang="en-US" sz="1400" b="1" dirty="0"/>
              <a:t>            System.out.println(); // Blank line after each 2D </a:t>
            </a:r>
            <a:r>
              <a:rPr lang="en-US" sz="1400" b="1" dirty="0" smtClean="0"/>
              <a:t>slice		output: </a:t>
            </a:r>
            <a:endParaRPr lang="en-US" sz="1400" b="1" dirty="0"/>
          </a:p>
          <a:p>
            <a:pPr marL="114300" indent="0">
              <a:buNone/>
            </a:pPr>
            <a:r>
              <a:rPr lang="en-US" sz="1400" b="1" dirty="0"/>
              <a:t>        }</a:t>
            </a:r>
          </a:p>
          <a:p>
            <a:pPr marL="114300" indent="0">
              <a:buNone/>
            </a:pPr>
            <a:r>
              <a:rPr lang="en-US" sz="1400" b="1" dirty="0"/>
              <a:t>    }</a:t>
            </a:r>
          </a:p>
          <a:p>
            <a:pPr marL="114300" indent="0">
              <a:buNone/>
            </a:pPr>
            <a:r>
              <a:rPr lang="en-US" sz="1400" b="1" dirty="0"/>
              <a:t>}</a:t>
            </a:r>
          </a:p>
          <a:p>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5" name="Picture 4"/>
          <p:cNvPicPr>
            <a:picLocks noChangeAspect="1"/>
          </p:cNvPicPr>
          <p:nvPr/>
        </p:nvPicPr>
        <p:blipFill>
          <a:blip r:embed="rId2"/>
          <a:stretch>
            <a:fillRect/>
          </a:stretch>
        </p:blipFill>
        <p:spPr>
          <a:xfrm>
            <a:off x="8013367" y="4349087"/>
            <a:ext cx="807777" cy="2228850"/>
          </a:xfrm>
          <a:prstGeom prst="rect">
            <a:avLst/>
          </a:prstGeom>
        </p:spPr>
      </p:pic>
    </p:spTree>
    <p:extLst>
      <p:ext uri="{BB962C8B-B14F-4D97-AF65-F5344CB8AC3E}">
        <p14:creationId xmlns:p14="http://schemas.microsoft.com/office/powerpoint/2010/main" val="38962020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814" y="190500"/>
            <a:ext cx="8458200" cy="595111"/>
          </a:xfrm>
        </p:spPr>
        <p:txBody>
          <a:bodyPr/>
          <a:lstStyle/>
          <a:p>
            <a:r>
              <a:rPr lang="en-US" sz="2000" dirty="0" smtClean="0"/>
              <a:t>HOW TO COMPUTE THE SUMMATION OF ARRAY ELEMENTS IN JAVA</a:t>
            </a:r>
            <a:endParaRPr lang="en-US" sz="2000" dirty="0"/>
          </a:p>
        </p:txBody>
      </p:sp>
      <p:sp>
        <p:nvSpPr>
          <p:cNvPr id="3" name="Text Placeholder 2"/>
          <p:cNvSpPr>
            <a:spLocks noGrp="1"/>
          </p:cNvSpPr>
          <p:nvPr>
            <p:ph type="body" idx="1"/>
          </p:nvPr>
        </p:nvSpPr>
        <p:spPr>
          <a:xfrm>
            <a:off x="685800" y="785611"/>
            <a:ext cx="8136228" cy="6072389"/>
          </a:xfrm>
        </p:spPr>
        <p:txBody>
          <a:bodyPr/>
          <a:lstStyle/>
          <a:p>
            <a:pPr marL="114300" indent="0">
              <a:buNone/>
            </a:pPr>
            <a:endParaRPr lang="en-US" sz="1800" dirty="0" smtClean="0"/>
          </a:p>
          <a:p>
            <a:pPr marL="114300" indent="0">
              <a:buNone/>
            </a:pPr>
            <a:r>
              <a:rPr lang="en-US" sz="1800" dirty="0" smtClean="0"/>
              <a:t>public </a:t>
            </a:r>
            <a:r>
              <a:rPr lang="en-US" sz="1800" dirty="0"/>
              <a:t>class ArraySum {</a:t>
            </a:r>
          </a:p>
          <a:p>
            <a:pPr marL="114300" indent="0">
              <a:buNone/>
            </a:pPr>
            <a:r>
              <a:rPr lang="en-US" sz="1800" dirty="0"/>
              <a:t>    public static void main(String[] args) {</a:t>
            </a:r>
          </a:p>
          <a:p>
            <a:pPr marL="114300" indent="0">
              <a:buNone/>
            </a:pPr>
            <a:r>
              <a:rPr lang="en-US" sz="1800" dirty="0"/>
              <a:t>        // Define an array of integers</a:t>
            </a:r>
          </a:p>
          <a:p>
            <a:pPr marL="114300" indent="0">
              <a:buNone/>
            </a:pPr>
            <a:r>
              <a:rPr lang="en-US" sz="1800" dirty="0"/>
              <a:t>        int[] numbers = {1, 2, 3, 4, 5, 6, 7, 8, 9, 10};</a:t>
            </a:r>
          </a:p>
          <a:p>
            <a:pPr marL="114300" indent="0">
              <a:buNone/>
            </a:pPr>
            <a:r>
              <a:rPr lang="en-US" sz="1800" dirty="0"/>
              <a:t>        </a:t>
            </a:r>
          </a:p>
          <a:p>
            <a:pPr marL="114300" indent="0">
              <a:buNone/>
            </a:pPr>
            <a:r>
              <a:rPr lang="en-US" sz="1800" dirty="0"/>
              <a:t>        // Variable to store the sum of the array elements</a:t>
            </a:r>
          </a:p>
          <a:p>
            <a:pPr marL="114300" indent="0">
              <a:buNone/>
            </a:pPr>
            <a:r>
              <a:rPr lang="en-US" sz="1800" dirty="0"/>
              <a:t>        int sum = 0;</a:t>
            </a:r>
          </a:p>
          <a:p>
            <a:pPr marL="114300" indent="0">
              <a:buNone/>
            </a:pPr>
            <a:r>
              <a:rPr lang="en-US" sz="1800" dirty="0"/>
              <a:t>        </a:t>
            </a:r>
          </a:p>
          <a:p>
            <a:pPr marL="114300" indent="0">
              <a:buNone/>
            </a:pPr>
            <a:r>
              <a:rPr lang="en-US" sz="1800" dirty="0"/>
              <a:t>        // Loop through the array and add each element to the sum</a:t>
            </a:r>
          </a:p>
          <a:p>
            <a:pPr marL="114300" indent="0">
              <a:buNone/>
            </a:pPr>
            <a:r>
              <a:rPr lang="en-US" sz="1800" dirty="0"/>
              <a:t>        for (int </a:t>
            </a:r>
            <a:r>
              <a:rPr lang="en-US" sz="1800" dirty="0" err="1"/>
              <a:t>i</a:t>
            </a:r>
            <a:r>
              <a:rPr lang="en-US" sz="1800" dirty="0"/>
              <a:t> = 0; </a:t>
            </a:r>
            <a:r>
              <a:rPr lang="en-US" sz="1800" dirty="0" err="1"/>
              <a:t>i</a:t>
            </a:r>
            <a:r>
              <a:rPr lang="en-US" sz="1800" dirty="0"/>
              <a:t> &lt; numbers.length; </a:t>
            </a:r>
            <a:r>
              <a:rPr lang="en-US" sz="1800" dirty="0" err="1"/>
              <a:t>i</a:t>
            </a:r>
            <a:r>
              <a:rPr lang="en-US" sz="1800" dirty="0"/>
              <a:t>++) {</a:t>
            </a:r>
          </a:p>
          <a:p>
            <a:pPr marL="114300" indent="0">
              <a:buNone/>
            </a:pPr>
            <a:r>
              <a:rPr lang="en-US" sz="1800" dirty="0"/>
              <a:t>            sum += numbers[</a:t>
            </a:r>
            <a:r>
              <a:rPr lang="en-US" sz="1800" dirty="0" err="1"/>
              <a:t>i</a:t>
            </a:r>
            <a:r>
              <a:rPr lang="en-US" sz="1800" dirty="0"/>
              <a:t>];</a:t>
            </a:r>
          </a:p>
          <a:p>
            <a:pPr marL="114300" indent="0">
              <a:buNone/>
            </a:pPr>
            <a:r>
              <a:rPr lang="en-US" sz="1800" dirty="0"/>
              <a:t>        }</a:t>
            </a:r>
          </a:p>
          <a:p>
            <a:pPr marL="114300" indent="0">
              <a:buNone/>
            </a:pPr>
            <a:r>
              <a:rPr lang="en-US" sz="1800" dirty="0"/>
              <a:t>        </a:t>
            </a:r>
          </a:p>
          <a:p>
            <a:pPr marL="114300" indent="0">
              <a:buNone/>
            </a:pPr>
            <a:r>
              <a:rPr lang="en-US" sz="1800" dirty="0"/>
              <a:t>        // Print the sum of the array elements</a:t>
            </a:r>
          </a:p>
          <a:p>
            <a:pPr marL="114300" indent="0">
              <a:buNone/>
            </a:pPr>
            <a:r>
              <a:rPr lang="en-US" sz="1800" dirty="0"/>
              <a:t>        System.out.println("The sum of the array elements is: " + sum);</a:t>
            </a:r>
          </a:p>
          <a:p>
            <a:pPr marL="114300" indent="0">
              <a:buNone/>
            </a:pPr>
            <a:r>
              <a:rPr lang="en-US" sz="1800" dirty="0"/>
              <a:t>    }</a:t>
            </a:r>
          </a:p>
          <a:p>
            <a:pPr marL="114300" indent="0">
              <a:buNone/>
            </a:pPr>
            <a:r>
              <a:rPr lang="en-US" sz="1800" dirty="0"/>
              <a:t>}</a:t>
            </a:r>
          </a:p>
          <a:p>
            <a:endParaRPr lang="en-US"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10959052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714233"/>
          </a:xfrm>
        </p:spPr>
        <p:txBody>
          <a:bodyPr/>
          <a:lstStyle/>
          <a:p>
            <a:r>
              <a:rPr lang="en-US" altLang="en-US" b="1" dirty="0" smtClean="0">
                <a:solidFill>
                  <a:schemeClr val="tx1"/>
                </a:solidFill>
                <a:latin typeface="Arial" panose="020B0604020202020204" pitchFamily="34" charset="0"/>
              </a:rPr>
              <a:t/>
            </a:r>
            <a:br>
              <a:rPr lang="en-US" altLang="en-US" b="1" dirty="0" smtClean="0">
                <a:solidFill>
                  <a:schemeClr val="tx1"/>
                </a:solidFill>
                <a:latin typeface="Arial" panose="020B0604020202020204" pitchFamily="34" charset="0"/>
              </a:rPr>
            </a:br>
            <a:r>
              <a:rPr lang="en-US" altLang="en-US" b="1" dirty="0" smtClean="0">
                <a:solidFill>
                  <a:schemeClr val="tx1"/>
                </a:solidFill>
                <a:latin typeface="Arial" panose="020B0604020202020204" pitchFamily="34" charset="0"/>
              </a:rPr>
              <a:t>SUMMARY</a:t>
            </a:r>
            <a:r>
              <a:rPr lang="en-US" altLang="en-US" b="1" dirty="0">
                <a:solidFill>
                  <a:schemeClr val="tx1"/>
                </a:solidFill>
                <a:latin typeface="Arial" panose="020B0604020202020204" pitchFamily="34" charset="0"/>
              </a:rPr>
              <a:t/>
            </a:r>
            <a:br>
              <a:rPr lang="en-US" altLang="en-US" b="1" dirty="0">
                <a:solidFill>
                  <a:schemeClr val="tx1"/>
                </a:solidFill>
                <a:latin typeface="Arial" panose="020B0604020202020204" pitchFamily="34" charset="0"/>
              </a:rPr>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
        <p:nvSpPr>
          <p:cNvPr id="5" name="Rectangle 1"/>
          <p:cNvSpPr>
            <a:spLocks noGrp="1" noChangeArrowheads="1"/>
          </p:cNvSpPr>
          <p:nvPr>
            <p:ph type="body" idx="1"/>
          </p:nvPr>
        </p:nvSpPr>
        <p:spPr bwMode="auto">
          <a:xfrm>
            <a:off x="1040643" y="1717343"/>
            <a:ext cx="7772400"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For a 2D array, use two for loops: the outer loop for rows and the inner loop for columns.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For a 3D array, you add a third loop for the third dimension.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7832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1929"/>
            <a:ext cx="7772400" cy="700585"/>
          </a:xfrm>
        </p:spPr>
        <p:txBody>
          <a:bodyPr/>
          <a:lstStyle/>
          <a:p>
            <a:r>
              <a:rPr lang="en-US" sz="3600" b="1" dirty="0" smtClean="0">
                <a:solidFill>
                  <a:schemeClr val="accent2">
                    <a:lumMod val="40000"/>
                    <a:lumOff val="60000"/>
                  </a:schemeClr>
                </a:solidFill>
              </a:rPr>
              <a:t>JAVA METHODS (FUNCTIONS)</a:t>
            </a:r>
            <a:endParaRPr lang="en-US" sz="3600" b="1" dirty="0">
              <a:solidFill>
                <a:schemeClr val="accent2">
                  <a:lumMod val="40000"/>
                  <a:lumOff val="60000"/>
                </a:schemeClr>
              </a:solidFill>
            </a:endParaRPr>
          </a:p>
        </p:txBody>
      </p:sp>
      <p:sp>
        <p:nvSpPr>
          <p:cNvPr id="3" name="Text Placeholder 2"/>
          <p:cNvSpPr>
            <a:spLocks noGrp="1"/>
          </p:cNvSpPr>
          <p:nvPr>
            <p:ph type="body" idx="1"/>
          </p:nvPr>
        </p:nvSpPr>
        <p:spPr>
          <a:xfrm>
            <a:off x="685800" y="723332"/>
            <a:ext cx="8103358" cy="5950423"/>
          </a:xfrm>
        </p:spPr>
        <p:txBody>
          <a:bodyPr/>
          <a:lstStyle/>
          <a:p>
            <a:pPr>
              <a:buFont typeface="Wingdings" panose="05000000000000000000" pitchFamily="2" charset="2"/>
              <a:buChar char="q"/>
            </a:pPr>
            <a:endParaRPr lang="en-US" sz="2000" dirty="0" smtClean="0"/>
          </a:p>
          <a:p>
            <a:pPr algn="just">
              <a:lnSpc>
                <a:spcPct val="150000"/>
              </a:lnSpc>
              <a:buFont typeface="Wingdings" panose="05000000000000000000" pitchFamily="2" charset="2"/>
              <a:buChar char="q"/>
            </a:pPr>
            <a:r>
              <a:rPr lang="en-US" sz="2400" dirty="0" smtClean="0"/>
              <a:t>A</a:t>
            </a:r>
            <a:r>
              <a:rPr lang="en-US" sz="2400" dirty="0"/>
              <a:t> </a:t>
            </a:r>
            <a:r>
              <a:rPr lang="en-US" sz="2400" b="1" dirty="0"/>
              <a:t>method</a:t>
            </a:r>
            <a:r>
              <a:rPr lang="en-US" sz="2400" dirty="0"/>
              <a:t> is a block of code which only runs when it is called.</a:t>
            </a:r>
          </a:p>
          <a:p>
            <a:pPr algn="just">
              <a:lnSpc>
                <a:spcPct val="150000"/>
              </a:lnSpc>
              <a:buFont typeface="Wingdings" panose="05000000000000000000" pitchFamily="2" charset="2"/>
              <a:buChar char="q"/>
            </a:pPr>
            <a:r>
              <a:rPr lang="en-US" sz="2400" dirty="0"/>
              <a:t>You can pass data, known as parameters, into a method.</a:t>
            </a:r>
          </a:p>
          <a:p>
            <a:pPr algn="just">
              <a:lnSpc>
                <a:spcPct val="150000"/>
              </a:lnSpc>
              <a:buFont typeface="Wingdings" panose="05000000000000000000" pitchFamily="2" charset="2"/>
              <a:buChar char="q"/>
            </a:pPr>
            <a:r>
              <a:rPr lang="en-US" sz="2400" dirty="0"/>
              <a:t>Methods are used to perform certain actions, and they are also known as </a:t>
            </a:r>
            <a:r>
              <a:rPr lang="en-US" sz="2400" b="1" dirty="0"/>
              <a:t>functions</a:t>
            </a:r>
            <a:r>
              <a:rPr lang="en-US" sz="2400" dirty="0"/>
              <a:t>.</a:t>
            </a:r>
          </a:p>
          <a:p>
            <a:pPr algn="just">
              <a:lnSpc>
                <a:spcPct val="150000"/>
              </a:lnSpc>
              <a:buFont typeface="Wingdings" panose="05000000000000000000" pitchFamily="2" charset="2"/>
              <a:buChar char="q"/>
            </a:pPr>
            <a:r>
              <a:rPr lang="en-US" sz="2400" dirty="0"/>
              <a:t>Why use methods? To reuse code: define the code once, and use it many times</a:t>
            </a:r>
            <a:r>
              <a:rPr lang="en-US" sz="2400" dirty="0" smtClean="0"/>
              <a:t>.</a:t>
            </a:r>
          </a:p>
          <a:p>
            <a:pPr marL="114300" indent="0">
              <a:buNone/>
            </a:pPr>
            <a:endParaRPr lang="en-US" sz="2000" dirty="0"/>
          </a:p>
          <a:p>
            <a:pPr marL="114300" indent="0">
              <a:buNone/>
            </a:pPr>
            <a:endParaRPr lang="en-US" sz="1800" b="1" dirty="0"/>
          </a:p>
          <a:p>
            <a:pPr marL="114300" indent="0">
              <a:buNone/>
            </a:pPr>
            <a:endParaRPr lang="en-US" dirty="0"/>
          </a:p>
          <a:p>
            <a:pPr marL="114300" indent="0">
              <a:buNone/>
            </a:pPr>
            <a:endParaRPr lang="en-US" sz="1200" dirty="0"/>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3580972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644856" y="241112"/>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a:solidFill>
                  <a:schemeClr val="dk2"/>
                </a:solidFill>
                <a:latin typeface="Times New Roman"/>
                <a:ea typeface="Times New Roman"/>
                <a:cs typeface="Times New Roman"/>
                <a:sym typeface="Times New Roman"/>
              </a:rPr>
              <a:t>What is Java?</a:t>
            </a:r>
            <a:br>
              <a:rPr lang="en-US" sz="4400" b="1" i="0" u="none" dirty="0">
                <a:solidFill>
                  <a:schemeClr val="dk2"/>
                </a:solidFill>
                <a:latin typeface="Times New Roman"/>
                <a:ea typeface="Times New Roman"/>
                <a:cs typeface="Times New Roman"/>
                <a:sym typeface="Times New Roman"/>
              </a:rPr>
            </a:br>
            <a:endParaRPr dirty="0"/>
          </a:p>
        </p:txBody>
      </p:sp>
      <p:sp>
        <p:nvSpPr>
          <p:cNvPr id="119" name="Google Shape;119;p5"/>
          <p:cNvSpPr txBox="1">
            <a:spLocks noGrp="1"/>
          </p:cNvSpPr>
          <p:nvPr>
            <p:ph type="body" idx="1"/>
          </p:nvPr>
        </p:nvSpPr>
        <p:spPr>
          <a:xfrm>
            <a:off x="232010" y="1160060"/>
            <a:ext cx="8802807" cy="5281683"/>
          </a:xfrm>
          <a:prstGeom prst="rect">
            <a:avLst/>
          </a:prstGeom>
          <a:noFill/>
          <a:ln>
            <a:noFill/>
          </a:ln>
        </p:spPr>
        <p:txBody>
          <a:bodyPr spcFirstLastPara="1" wrap="square" lIns="91425" tIns="45700" rIns="91425" bIns="45700" anchor="t" anchorCtr="0">
            <a:noAutofit/>
          </a:bodyPr>
          <a:lstStyle/>
          <a:p>
            <a:pPr marL="342900" lvl="0" algn="just">
              <a:spcBef>
                <a:spcPts val="0"/>
              </a:spcBef>
              <a:buSzPts val="3200"/>
            </a:pPr>
            <a:r>
              <a:rPr lang="en-US" sz="2800" dirty="0" smtClean="0"/>
              <a:t>Java </a:t>
            </a:r>
            <a:r>
              <a:rPr lang="en-US" sz="2800" dirty="0"/>
              <a:t>is a </a:t>
            </a:r>
            <a:r>
              <a:rPr lang="en-US" sz="2800" dirty="0" smtClean="0"/>
              <a:t>high level, object-oriented and secured  </a:t>
            </a:r>
            <a:r>
              <a:rPr lang="en-US" sz="2800" dirty="0"/>
              <a:t>programming </a:t>
            </a:r>
            <a:r>
              <a:rPr lang="en-US" sz="2800" dirty="0" smtClean="0"/>
              <a:t>language </a:t>
            </a:r>
            <a:r>
              <a:rPr lang="en-US" sz="2800" dirty="0"/>
              <a:t>and it is also called as a platform. </a:t>
            </a:r>
            <a:r>
              <a:rPr lang="en-US" sz="2800" dirty="0" smtClean="0"/>
              <a:t> </a:t>
            </a:r>
          </a:p>
          <a:p>
            <a:pPr marL="0" lvl="0" indent="0" algn="just">
              <a:spcBef>
                <a:spcPts val="0"/>
              </a:spcBef>
              <a:buSzPts val="3200"/>
              <a:buNone/>
            </a:pPr>
            <a:endParaRPr lang="en-US" sz="2800" dirty="0" smtClean="0"/>
          </a:p>
          <a:p>
            <a:pPr marL="342900" lvl="0" algn="just">
              <a:spcBef>
                <a:spcPts val="0"/>
              </a:spcBef>
              <a:buSzPts val="3200"/>
            </a:pPr>
            <a:r>
              <a:rPr lang="en-US" sz="2800" dirty="0" smtClean="0"/>
              <a:t>Platform</a:t>
            </a:r>
            <a:r>
              <a:rPr lang="en-US" sz="2800" dirty="0"/>
              <a:t>: Any software or hardware environment in which a program runs is known as a </a:t>
            </a:r>
            <a:r>
              <a:rPr lang="en-US" sz="2800" dirty="0" smtClean="0"/>
              <a:t>platform. </a:t>
            </a:r>
            <a:r>
              <a:rPr lang="en-US" sz="2800" dirty="0"/>
              <a:t>Java has its own runtime environment (JRE) and API so java is also called as platform. Java fallows the concept of </a:t>
            </a:r>
            <a:r>
              <a:rPr lang="en-US" sz="2800" b="1" dirty="0"/>
              <a:t>Write Once, Run Anywhere. </a:t>
            </a:r>
            <a:endParaRPr lang="en-US" sz="2800" b="1" dirty="0" smtClean="0"/>
          </a:p>
          <a:p>
            <a:pPr marL="0" lvl="0" indent="0" algn="just">
              <a:spcBef>
                <a:spcPts val="0"/>
              </a:spcBef>
              <a:buSzPts val="3200"/>
              <a:buNone/>
            </a:pPr>
            <a:endParaRPr lang="en-US" sz="2800" dirty="0" smtClean="0"/>
          </a:p>
          <a:p>
            <a:pPr marL="342900" lvl="0" algn="just">
              <a:spcBef>
                <a:spcPts val="0"/>
              </a:spcBef>
              <a:buSzPts val="3200"/>
            </a:pPr>
            <a:r>
              <a:rPr lang="en-US" sz="2800" b="0" i="0" u="none" dirty="0" smtClean="0">
                <a:solidFill>
                  <a:schemeClr val="dk1"/>
                </a:solidFill>
                <a:sym typeface="Times New Roman"/>
              </a:rPr>
              <a:t>It is now owned by Oracle, and more than </a:t>
            </a:r>
            <a:r>
              <a:rPr lang="en-US" sz="2800" b="1" i="0" u="none" dirty="0" smtClean="0">
                <a:solidFill>
                  <a:schemeClr val="dk1"/>
                </a:solidFill>
                <a:sym typeface="Times New Roman"/>
              </a:rPr>
              <a:t>3 billion</a:t>
            </a:r>
            <a:r>
              <a:rPr lang="en-US" sz="2800" b="0" i="0" u="none" dirty="0" smtClean="0">
                <a:solidFill>
                  <a:schemeClr val="dk1"/>
                </a:solidFill>
                <a:sym typeface="Times New Roman"/>
              </a:rPr>
              <a:t> devices run Java.</a:t>
            </a:r>
            <a:endParaRPr sz="2800" dirty="0" smtClean="0"/>
          </a:p>
          <a:p>
            <a:pPr marL="342900" marR="0" lvl="0" indent="-139700" algn="l" rtl="0">
              <a:spcBef>
                <a:spcPts val="640"/>
              </a:spcBef>
              <a:spcAft>
                <a:spcPts val="0"/>
              </a:spcAft>
              <a:buClr>
                <a:schemeClr val="dk1"/>
              </a:buClr>
              <a:buSzPts val="3200"/>
              <a:buFont typeface="Times New Roman"/>
              <a:buNone/>
            </a:pPr>
            <a:endParaRPr sz="3200" b="0" i="0" u="none" dirty="0">
              <a:solidFill>
                <a:schemeClr val="dk1"/>
              </a:solidFill>
              <a:latin typeface="Times New Roman"/>
              <a:ea typeface="Times New Roman"/>
              <a:cs typeface="Times New Roman"/>
              <a:sym typeface="Times New Roman"/>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592"/>
            <a:ext cx="7772400" cy="536812"/>
          </a:xfrm>
        </p:spPr>
        <p:txBody>
          <a:bodyPr/>
          <a:lstStyle/>
          <a:p>
            <a:r>
              <a:rPr lang="en-US" altLang="en-US" sz="2000" b="1" dirty="0" smtClean="0">
                <a:solidFill>
                  <a:schemeClr val="tx1"/>
                </a:solidFill>
                <a:latin typeface="Times New Roman" panose="02020603050405020304" pitchFamily="18" charset="0"/>
                <a:cs typeface="Times New Roman" panose="02020603050405020304" pitchFamily="18" charset="0"/>
              </a:rPr>
              <a:t/>
            </a:r>
            <a:br>
              <a:rPr lang="en-US" altLang="en-US" sz="2000" b="1" dirty="0" smtClean="0">
                <a:solidFill>
                  <a:schemeClr val="tx1"/>
                </a:solidFill>
                <a:latin typeface="Times New Roman" panose="02020603050405020304" pitchFamily="18" charset="0"/>
                <a:cs typeface="Times New Roman" panose="02020603050405020304" pitchFamily="18" charset="0"/>
              </a:rPr>
            </a:br>
            <a:r>
              <a:rPr lang="en-US" altLang="en-US" sz="2000" b="1" dirty="0" smtClean="0">
                <a:solidFill>
                  <a:schemeClr val="tx1"/>
                </a:solidFill>
                <a:latin typeface="Times New Roman" panose="02020603050405020304" pitchFamily="18" charset="0"/>
                <a:cs typeface="Times New Roman" panose="02020603050405020304" pitchFamily="18" charset="0"/>
              </a:rPr>
              <a:t>Components </a:t>
            </a:r>
            <a:r>
              <a:rPr lang="en-US" altLang="en-US" sz="2000" b="1" dirty="0">
                <a:solidFill>
                  <a:schemeClr val="tx1"/>
                </a:solidFill>
                <a:latin typeface="Times New Roman" panose="02020603050405020304" pitchFamily="18" charset="0"/>
                <a:cs typeface="Times New Roman" panose="02020603050405020304" pitchFamily="18" charset="0"/>
              </a:rPr>
              <a:t>of a Method in Java:</a:t>
            </a:r>
            <a:br>
              <a:rPr lang="en-US" altLang="en-US" sz="2000" b="1" dirty="0">
                <a:solidFill>
                  <a:schemeClr val="tx1"/>
                </a:solidFill>
                <a:latin typeface="Times New Roman" panose="02020603050405020304" pitchFamily="18" charset="0"/>
                <a:cs typeface="Times New Roman" panose="02020603050405020304" pitchFamily="18" charset="0"/>
              </a:rPr>
            </a:br>
            <a:endParaRPr lang="en-US" sz="2000" dirty="0"/>
          </a:p>
        </p:txBody>
      </p:sp>
      <p:sp>
        <p:nvSpPr>
          <p:cNvPr id="4" name="Rectangle 1"/>
          <p:cNvSpPr>
            <a:spLocks noGrp="1" noChangeArrowheads="1"/>
          </p:cNvSpPr>
          <p:nvPr>
            <p:ph type="body" idx="1"/>
          </p:nvPr>
        </p:nvSpPr>
        <p:spPr bwMode="auto">
          <a:xfrm>
            <a:off x="506673" y="388260"/>
            <a:ext cx="8130654"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Access Modifier</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Defines the visibility of the method. Common access modifiers are: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0100" marR="0" lvl="1"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public: </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Accessible from any other class.</a:t>
            </a:r>
          </a:p>
          <a:p>
            <a:pPr marL="800100" marR="0" lvl="1"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private: </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Accessible only within the same class.</a:t>
            </a:r>
          </a:p>
          <a:p>
            <a:pPr marL="800100" marR="0" lvl="1"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protected: </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Accessible within the same package or by subclasses.</a:t>
            </a:r>
          </a:p>
          <a:p>
            <a:pPr marL="800100" marR="0" lvl="1"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default (no modifier): </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Accessible only within the same package.</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Return Type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Defines what type of value the method will return. If no value is returned, the return type is </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void.</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Method Name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name of the method, which should follow Java naming conventions (e.g., lowercase first letter, camelCase for multi-word names).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Parameters (Optional)</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inputs to the method, which are defined in parentheses. A method can have zero or more parameters.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Method Body</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block of code that defines what the method does, enclosed in curly braces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32036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9762"/>
            <a:ext cx="7772400" cy="765581"/>
          </a:xfrm>
        </p:spPr>
        <p:txBody>
          <a:bodyPr/>
          <a:lstStyle/>
          <a:p>
            <a:r>
              <a:rPr lang="en-US" altLang="en-US" b="1" dirty="0" smtClean="0">
                <a:solidFill>
                  <a:schemeClr val="accent2">
                    <a:lumMod val="40000"/>
                    <a:lumOff val="60000"/>
                  </a:schemeClr>
                </a:solidFill>
                <a:latin typeface="Times New Roman" panose="02020603050405020304" pitchFamily="18" charset="0"/>
                <a:cs typeface="Times New Roman" panose="02020603050405020304" pitchFamily="18" charset="0"/>
              </a:rPr>
              <a:t/>
            </a:r>
            <a:br>
              <a:rPr lang="en-US" altLang="en-US" b="1" dirty="0" smtClean="0">
                <a:solidFill>
                  <a:schemeClr val="accent2">
                    <a:lumMod val="40000"/>
                    <a:lumOff val="60000"/>
                  </a:schemeClr>
                </a:solidFill>
                <a:latin typeface="Times New Roman" panose="02020603050405020304" pitchFamily="18" charset="0"/>
                <a:cs typeface="Times New Roman" panose="02020603050405020304" pitchFamily="18" charset="0"/>
              </a:rPr>
            </a:br>
            <a:r>
              <a:rPr lang="en-US" altLang="en-US" sz="3200" b="1" dirty="0" smtClean="0">
                <a:solidFill>
                  <a:schemeClr val="accent2">
                    <a:lumMod val="40000"/>
                    <a:lumOff val="60000"/>
                  </a:schemeClr>
                </a:solidFill>
                <a:latin typeface="Times New Roman" panose="02020603050405020304" pitchFamily="18" charset="0"/>
                <a:cs typeface="Times New Roman" panose="02020603050405020304" pitchFamily="18" charset="0"/>
              </a:rPr>
              <a:t>Create </a:t>
            </a:r>
            <a:r>
              <a:rPr lang="en-US" altLang="en-US" sz="3200" b="1" dirty="0">
                <a:solidFill>
                  <a:schemeClr val="accent2">
                    <a:lumMod val="40000"/>
                    <a:lumOff val="60000"/>
                  </a:schemeClr>
                </a:solidFill>
                <a:latin typeface="Times New Roman" panose="02020603050405020304" pitchFamily="18" charset="0"/>
                <a:cs typeface="Times New Roman" panose="02020603050405020304" pitchFamily="18" charset="0"/>
              </a:rPr>
              <a:t>a Method</a:t>
            </a:r>
            <a:r>
              <a:rPr lang="en-US" altLang="en-US" b="1" dirty="0">
                <a:solidFill>
                  <a:schemeClr val="accent2">
                    <a:lumMod val="40000"/>
                    <a:lumOff val="60000"/>
                  </a:schemeClr>
                </a:solidFill>
                <a:latin typeface="Times New Roman" panose="02020603050405020304" pitchFamily="18" charset="0"/>
                <a:cs typeface="Times New Roman" panose="02020603050405020304" pitchFamily="18" charset="0"/>
              </a:rPr>
              <a:t/>
            </a:r>
            <a:br>
              <a:rPr lang="en-US" altLang="en-US" b="1" dirty="0">
                <a:solidFill>
                  <a:schemeClr val="accent2">
                    <a:lumMod val="40000"/>
                    <a:lumOff val="60000"/>
                  </a:schemeClr>
                </a:solidFill>
                <a:latin typeface="Times New Roman" panose="02020603050405020304" pitchFamily="18" charset="0"/>
                <a:cs typeface="Times New Roman" panose="02020603050405020304" pitchFamily="18" charset="0"/>
              </a:rPr>
            </a:br>
            <a:endParaRPr lang="en-US" dirty="0"/>
          </a:p>
        </p:txBody>
      </p:sp>
      <p:sp>
        <p:nvSpPr>
          <p:cNvPr id="4" name="Rectangle 1"/>
          <p:cNvSpPr>
            <a:spLocks noGrp="1" noChangeArrowheads="1"/>
          </p:cNvSpPr>
          <p:nvPr>
            <p:ph type="body" idx="1"/>
          </p:nvPr>
        </p:nvSpPr>
        <p:spPr bwMode="auto">
          <a:xfrm>
            <a:off x="679234" y="1064883"/>
            <a:ext cx="7939585" cy="51039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 method must be declared within a class. It is defined with the name of the method, followed by parentheses </a:t>
            </a:r>
            <a:r>
              <a:rPr kumimoji="0" lang="en-US" altLang="en-US" sz="2000" b="1"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Java provides some pre-defined methods, such as </a:t>
            </a: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System.out.println()</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but you can also create your own methods to perform certain actions: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lvl="0" indent="0">
              <a:buClrTx/>
              <a:buSzTx/>
              <a:buNone/>
            </a:pPr>
            <a:r>
              <a:rPr lang="en-US" sz="2000" dirty="0"/>
              <a:t>Create a method inside Main</a:t>
            </a:r>
            <a:r>
              <a:rPr lang="en-US" sz="2000" dirty="0" smtClean="0"/>
              <a:t>:</a:t>
            </a:r>
          </a:p>
          <a:p>
            <a:pPr marL="0" lvl="0" indent="0">
              <a:buClrTx/>
              <a:buSzTx/>
              <a:buNone/>
            </a:pPr>
            <a:endParaRPr lang="en-US" sz="2000" dirty="0"/>
          </a:p>
          <a:p>
            <a:pPr marL="0" lvl="0" indent="0">
              <a:buClrTx/>
              <a:buSzTx/>
              <a:buNone/>
            </a:pPr>
            <a:endParaRPr lang="en-US" sz="2000" dirty="0" smtClean="0"/>
          </a:p>
          <a:p>
            <a:pPr marL="0" lvl="0" indent="0">
              <a:buClrTx/>
              <a:buSzTx/>
              <a:buNone/>
            </a:pPr>
            <a:endParaRPr lang="en-US" sz="2000" dirty="0"/>
          </a:p>
          <a:p>
            <a:pPr marL="0" lvl="0" indent="0">
              <a:buClrTx/>
              <a:buSzTx/>
              <a:buNone/>
            </a:pPr>
            <a:endParaRPr lang="en-US" sz="2000" dirty="0" smtClean="0"/>
          </a:p>
          <a:p>
            <a:pPr marL="0" lvl="0" indent="0">
              <a:buClrTx/>
              <a:buSzTx/>
              <a:buNone/>
            </a:pPr>
            <a:endParaRPr lang="en-US" sz="2000" dirty="0"/>
          </a:p>
          <a:p>
            <a:pPr marL="0" lvl="0" indent="0">
              <a:buClrTx/>
              <a:buSzTx/>
              <a:buNone/>
            </a:pPr>
            <a:endParaRPr lang="en-US" sz="2000" dirty="0" smtClean="0"/>
          </a:p>
          <a:p>
            <a:pPr marL="0" lvl="0" indent="0">
              <a:buClrTx/>
              <a:buSzTx/>
              <a:buNone/>
            </a:pPr>
            <a:r>
              <a:rPr lang="en-US" sz="2000" dirty="0"/>
              <a:t>	</a:t>
            </a:r>
            <a:endParaRPr lang="en-US" sz="2000" dirty="0" smtClean="0"/>
          </a:p>
          <a:p>
            <a:pPr marL="0" lvl="0" indent="0">
              <a:buClrTx/>
              <a:buSzTx/>
              <a:buNone/>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lvl="0" indent="0">
              <a:buClrTx/>
              <a:buSzTx/>
              <a:buNone/>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066229" y="3616835"/>
            <a:ext cx="3582797" cy="1906048"/>
          </a:xfrm>
          <a:prstGeom prst="rect">
            <a:avLst/>
          </a:prstGeom>
        </p:spPr>
      </p:pic>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11489757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idx="1"/>
          </p:nvPr>
        </p:nvSpPr>
        <p:spPr bwMode="auto">
          <a:xfrm>
            <a:off x="481084" y="337386"/>
            <a:ext cx="8226188" cy="5191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myMethod()</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the name of the method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static</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means that the method belongs to the Main class and not an object of the Main class. You will learn more about objects and how to access methods through objects later in this tutorial.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void</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means that this method does not have a return value. </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2000" b="1" dirty="0">
                <a:solidFill>
                  <a:schemeClr val="accent2">
                    <a:lumMod val="40000"/>
                    <a:lumOff val="60000"/>
                  </a:schemeClr>
                </a:solidFill>
              </a:rPr>
              <a:t>Call a </a:t>
            </a:r>
            <a:r>
              <a:rPr lang="en-US" sz="2000" b="1" dirty="0" smtClean="0">
                <a:solidFill>
                  <a:schemeClr val="accent2">
                    <a:lumMod val="40000"/>
                    <a:lumOff val="60000"/>
                  </a:schemeClr>
                </a:solidFill>
              </a:rPr>
              <a:t>Method</a:t>
            </a:r>
          </a:p>
          <a:p>
            <a:pPr marL="114300" indent="0">
              <a:buNone/>
            </a:pPr>
            <a:endParaRPr lang="en-US" sz="2000" b="1" dirty="0"/>
          </a:p>
          <a:p>
            <a:pPr marL="114300" indent="0">
              <a:buNone/>
            </a:pPr>
            <a:r>
              <a:rPr lang="en-US" sz="2000" dirty="0"/>
              <a:t>To call a method in Java, write the method's name followed by two parentheses </a:t>
            </a:r>
            <a:r>
              <a:rPr lang="en-US" sz="2000" b="1" dirty="0"/>
              <a:t>()</a:t>
            </a:r>
            <a:r>
              <a:rPr lang="en-US" sz="2000" dirty="0"/>
              <a:t> and a semicolon</a:t>
            </a:r>
            <a:r>
              <a:rPr lang="en-US" sz="2000" b="1" dirty="0" smtClean="0"/>
              <a:t>;</a:t>
            </a:r>
          </a:p>
          <a:p>
            <a:pPr marL="114300" indent="0">
              <a:buNone/>
            </a:pPr>
            <a:endParaRPr lang="en-US" sz="2000" dirty="0"/>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49573" y="4506176"/>
            <a:ext cx="5917401" cy="407017"/>
          </a:xfrm>
          <a:prstGeom prst="rect">
            <a:avLst/>
          </a:prstGeom>
        </p:spPr>
      </p:pic>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36908329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379" y="200167"/>
            <a:ext cx="7772400" cy="632346"/>
          </a:xfrm>
        </p:spPr>
        <p:txBody>
          <a:bodyPr/>
          <a:lstStyle/>
          <a:p>
            <a:r>
              <a:rPr lang="en-US" sz="3200" b="1" dirty="0" smtClean="0"/>
              <a:t>Example </a:t>
            </a:r>
            <a:endParaRPr lang="en-US" sz="3200" b="1" dirty="0"/>
          </a:p>
        </p:txBody>
      </p:sp>
      <p:sp>
        <p:nvSpPr>
          <p:cNvPr id="3" name="Text Placeholder 2"/>
          <p:cNvSpPr>
            <a:spLocks noGrp="1"/>
          </p:cNvSpPr>
          <p:nvPr>
            <p:ph type="body" idx="1"/>
          </p:nvPr>
        </p:nvSpPr>
        <p:spPr>
          <a:xfrm>
            <a:off x="835925" y="971265"/>
            <a:ext cx="7772400" cy="5606955"/>
          </a:xfrm>
        </p:spPr>
        <p:txBody>
          <a:bodyPr/>
          <a:lstStyle/>
          <a:p>
            <a:pPr marL="114300" indent="0">
              <a:buNone/>
            </a:pPr>
            <a:endParaRPr lang="en-US" dirty="0"/>
          </a:p>
          <a:p>
            <a:pPr marL="114300" indent="0">
              <a:buNone/>
            </a:pPr>
            <a:endParaRPr lang="en-US" dirty="0"/>
          </a:p>
        </p:txBody>
      </p:sp>
      <p:pic>
        <p:nvPicPr>
          <p:cNvPr id="5" name="Picture 4"/>
          <p:cNvPicPr>
            <a:picLocks noChangeAspect="1"/>
          </p:cNvPicPr>
          <p:nvPr/>
        </p:nvPicPr>
        <p:blipFill>
          <a:blip r:embed="rId2"/>
          <a:stretch>
            <a:fillRect/>
          </a:stretch>
        </p:blipFill>
        <p:spPr>
          <a:xfrm>
            <a:off x="1069974" y="1131092"/>
            <a:ext cx="6403552" cy="4059002"/>
          </a:xfrm>
          <a:prstGeom prst="rect">
            <a:avLst/>
          </a:prstGeom>
        </p:spPr>
      </p:pic>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5809114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505" y="367210"/>
            <a:ext cx="7772400" cy="724611"/>
          </a:xfrm>
        </p:spPr>
        <p:txBody>
          <a:bodyPr/>
          <a:lstStyle/>
          <a:p>
            <a:r>
              <a:rPr lang="en-US" sz="3200" dirty="0"/>
              <a:t>A method can also be called multiple </a:t>
            </a:r>
            <a:r>
              <a:rPr lang="en-US" sz="3200" dirty="0" smtClean="0"/>
              <a:t>times</a:t>
            </a:r>
            <a:endParaRPr lang="en-US" sz="3200" dirty="0"/>
          </a:p>
        </p:txBody>
      </p:sp>
      <p:sp>
        <p:nvSpPr>
          <p:cNvPr id="3" name="Text Placeholder 2"/>
          <p:cNvSpPr>
            <a:spLocks noGrp="1"/>
          </p:cNvSpPr>
          <p:nvPr>
            <p:ph type="body" idx="1"/>
          </p:nvPr>
        </p:nvSpPr>
        <p:spPr>
          <a:xfrm>
            <a:off x="781335" y="1356814"/>
            <a:ext cx="7772400" cy="5501185"/>
          </a:xfrm>
        </p:spPr>
        <p:txBody>
          <a:bodyPr/>
          <a:lstStyle/>
          <a:p>
            <a:r>
              <a:rPr lang="en-US" sz="2000" dirty="0" smtClean="0"/>
              <a:t>Example: </a:t>
            </a:r>
          </a:p>
          <a:p>
            <a:endParaRPr lang="en-US" sz="2000" dirty="0"/>
          </a:p>
          <a:p>
            <a:pPr marL="114300" indent="0">
              <a:buNone/>
            </a:pPr>
            <a:endParaRPr lang="en-US" sz="2000" dirty="0"/>
          </a:p>
          <a:p>
            <a:endParaRPr lang="en-US" dirty="0"/>
          </a:p>
        </p:txBody>
      </p:sp>
      <p:pic>
        <p:nvPicPr>
          <p:cNvPr id="4" name="Picture 3"/>
          <p:cNvPicPr>
            <a:picLocks noChangeAspect="1"/>
          </p:cNvPicPr>
          <p:nvPr/>
        </p:nvPicPr>
        <p:blipFill>
          <a:blip r:embed="rId2"/>
          <a:stretch>
            <a:fillRect/>
          </a:stretch>
        </p:blipFill>
        <p:spPr>
          <a:xfrm>
            <a:off x="1566224" y="1982260"/>
            <a:ext cx="5216713" cy="4484957"/>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8698423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6604"/>
            <a:ext cx="7772400" cy="818865"/>
          </a:xfrm>
        </p:spPr>
        <p:txBody>
          <a:bodyPr/>
          <a:lstStyle/>
          <a:p>
            <a:r>
              <a:rPr lang="en-US" sz="2800" dirty="0" smtClean="0"/>
              <a:t/>
            </a:r>
            <a:br>
              <a:rPr lang="en-US" sz="2800" dirty="0" smtClean="0"/>
            </a:br>
            <a:r>
              <a:rPr lang="en-US" sz="2800" b="1" dirty="0" smtClean="0"/>
              <a:t>Method with  </a:t>
            </a:r>
            <a:r>
              <a:rPr lang="en-US" sz="2800" b="1" dirty="0"/>
              <a:t>Parameters</a:t>
            </a:r>
            <a:r>
              <a:rPr lang="en-US" dirty="0"/>
              <a:t/>
            </a:r>
            <a:br>
              <a:rPr lang="en-US" dirty="0"/>
            </a:br>
            <a:endParaRPr lang="en-US" dirty="0"/>
          </a:p>
        </p:txBody>
      </p:sp>
      <p:sp>
        <p:nvSpPr>
          <p:cNvPr id="3" name="Text Placeholder 2"/>
          <p:cNvSpPr>
            <a:spLocks noGrp="1"/>
          </p:cNvSpPr>
          <p:nvPr>
            <p:ph type="body" idx="1"/>
          </p:nvPr>
        </p:nvSpPr>
        <p:spPr>
          <a:xfrm>
            <a:off x="685799" y="1105468"/>
            <a:ext cx="8144301" cy="5568287"/>
          </a:xfrm>
        </p:spPr>
        <p:txBody>
          <a:bodyPr/>
          <a:lstStyle/>
          <a:p>
            <a:r>
              <a:rPr lang="en-US" sz="2000" dirty="0"/>
              <a:t>Information can be passed to methods as a parameter. Parameters act as variables inside the method</a:t>
            </a:r>
            <a:r>
              <a:rPr lang="en-US" sz="2000" dirty="0" smtClean="0"/>
              <a:t>.</a:t>
            </a:r>
          </a:p>
          <a:p>
            <a:pPr marL="114300" indent="0">
              <a:buNone/>
            </a:pPr>
            <a:r>
              <a:rPr lang="en-US" sz="2000" b="1" dirty="0" smtClean="0"/>
              <a:t>Example: </a:t>
            </a:r>
            <a:endParaRPr lang="en-US" sz="2000" b="1" dirty="0"/>
          </a:p>
        </p:txBody>
      </p:sp>
      <p:pic>
        <p:nvPicPr>
          <p:cNvPr id="4" name="Picture 3"/>
          <p:cNvPicPr>
            <a:picLocks noChangeAspect="1"/>
          </p:cNvPicPr>
          <p:nvPr/>
        </p:nvPicPr>
        <p:blipFill>
          <a:blip r:embed="rId2"/>
          <a:stretch>
            <a:fillRect/>
          </a:stretch>
        </p:blipFill>
        <p:spPr>
          <a:xfrm>
            <a:off x="1010147" y="2244488"/>
            <a:ext cx="5543052" cy="4495362"/>
          </a:xfrm>
          <a:prstGeom prst="rect">
            <a:avLst/>
          </a:prstGeom>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14137921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4633"/>
            <a:ext cx="7772400" cy="550460"/>
          </a:xfrm>
        </p:spPr>
        <p:txBody>
          <a:bodyPr/>
          <a:lstStyle/>
          <a:p>
            <a:r>
              <a:rPr lang="en-US" dirty="0" smtClean="0"/>
              <a:t/>
            </a:r>
            <a:br>
              <a:rPr lang="en-US" dirty="0" smtClean="0"/>
            </a:br>
            <a:r>
              <a:rPr lang="en-US" dirty="0" smtClean="0"/>
              <a:t>R</a:t>
            </a:r>
            <a:r>
              <a:rPr lang="en-US" sz="3200" dirty="0" smtClean="0"/>
              <a:t>eturn </a:t>
            </a:r>
            <a:r>
              <a:rPr lang="en-US" sz="3200" dirty="0"/>
              <a:t>Values</a:t>
            </a:r>
            <a:r>
              <a:rPr lang="en-US" dirty="0"/>
              <a:t/>
            </a:r>
            <a:br>
              <a:rPr lang="en-US" dirty="0"/>
            </a:br>
            <a:endParaRPr lang="en-US" dirty="0"/>
          </a:p>
        </p:txBody>
      </p:sp>
      <p:sp>
        <p:nvSpPr>
          <p:cNvPr id="4" name="Rectangle 1"/>
          <p:cNvSpPr>
            <a:spLocks noGrp="1" noChangeArrowheads="1"/>
          </p:cNvSpPr>
          <p:nvPr>
            <p:ph type="body" idx="1"/>
          </p:nvPr>
        </p:nvSpPr>
        <p:spPr bwMode="auto">
          <a:xfrm>
            <a:off x="685800" y="736980"/>
            <a:ext cx="7772400" cy="59400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In the </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hlinkClick r:id="rId2"/>
              </a:rPr>
              <a:t>previous page</a:t>
            </a:r>
            <a:r>
              <a:rPr kumimoji="0" lang="en-US" altLang="en-US" sz="2000" b="0" i="0" strike="noStrike" cap="none" normalizeH="0" baseline="0" dirty="0" smtClean="0">
                <a:ln>
                  <a:noFill/>
                </a:ln>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we used the void keyword in all examples, which indicates that the method should not return a value.</a:t>
            </a: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rPr>
              <a:t>If you want the method to return a value, you can use a primitive data type (such as int, char, etc.) instead of void, and use the return keyword inside the method:</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effectLst/>
              <a:latin typeface="Times New Roman" panose="02020603050405020304" pitchFamily="18" charset="0"/>
              <a:cs typeface="Times New Roman" panose="02020603050405020304" pitchFamily="18" charset="0"/>
            </a:endParaRPr>
          </a:p>
          <a:p>
            <a:pPr marL="0" indent="0" algn="just">
              <a:buClrTx/>
              <a:buSzTx/>
              <a:buNone/>
            </a:pPr>
            <a:r>
              <a:rPr lang="en-US" sz="2000" b="1" dirty="0" smtClean="0"/>
              <a:t>Example1:</a:t>
            </a:r>
          </a:p>
          <a:p>
            <a:pPr marL="0" indent="0" algn="just">
              <a:buClrTx/>
              <a:buSzTx/>
              <a:buNone/>
            </a:pPr>
            <a:endParaRPr lang="en-US" sz="2000" dirty="0"/>
          </a:p>
          <a:p>
            <a:pPr marL="0" indent="0" algn="just">
              <a:buClrTx/>
              <a:buSzTx/>
              <a:buNone/>
            </a:pPr>
            <a:endParaRPr lang="en-US" sz="2000" dirty="0" smtClean="0"/>
          </a:p>
          <a:p>
            <a:pPr marL="0" indent="0" algn="just">
              <a:buClrTx/>
              <a:buSzTx/>
              <a:buNone/>
            </a:pPr>
            <a:endParaRPr lang="en-US" sz="2000" dirty="0"/>
          </a:p>
          <a:p>
            <a:pPr marL="0" indent="0" algn="just">
              <a:buClrTx/>
              <a:buSzTx/>
              <a:buNone/>
            </a:pPr>
            <a:endParaRPr lang="en-US" sz="2000" dirty="0" smtClean="0"/>
          </a:p>
          <a:p>
            <a:pPr marL="0" indent="0" algn="just">
              <a:buClrTx/>
              <a:buSzTx/>
              <a:buNone/>
            </a:pPr>
            <a:endParaRPr lang="en-US" sz="2000" dirty="0"/>
          </a:p>
          <a:p>
            <a:pPr marL="0" marR="0" lvl="0" indent="0" algn="just" defTabSz="914400" rtl="0" eaLnBrk="0" fontAlgn="base" latinLnBrk="0" hangingPunct="0">
              <a:lnSpc>
                <a:spcPct val="100000"/>
              </a:lnSpc>
              <a:spcBef>
                <a:spcPct val="0"/>
              </a:spcBef>
              <a:spcAft>
                <a:spcPct val="0"/>
              </a:spcAft>
              <a:buClrTx/>
              <a:buSz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342900"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731113" y="2909494"/>
            <a:ext cx="5236927" cy="3368475"/>
          </a:xfrm>
          <a:prstGeom prst="rect">
            <a:avLst/>
          </a:prstGeom>
        </p:spPr>
      </p:pic>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3444709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657936"/>
          </a:xfrm>
        </p:spPr>
        <p:txBody>
          <a:bodyPr/>
          <a:lstStyle/>
          <a:p>
            <a:r>
              <a:rPr lang="en-US" sz="3200" b="1" dirty="0" smtClean="0"/>
              <a:t>Example2:A method return string</a:t>
            </a:r>
            <a:endParaRPr lang="en-US" sz="3200" b="1" dirty="0"/>
          </a:p>
        </p:txBody>
      </p:sp>
      <p:sp>
        <p:nvSpPr>
          <p:cNvPr id="3" name="Text Placeholder 2"/>
          <p:cNvSpPr>
            <a:spLocks noGrp="1"/>
          </p:cNvSpPr>
          <p:nvPr>
            <p:ph type="body" idx="1"/>
          </p:nvPr>
        </p:nvSpPr>
        <p:spPr>
          <a:xfrm>
            <a:off x="590266" y="1100920"/>
            <a:ext cx="7772400" cy="5757080"/>
          </a:xfrm>
        </p:spPr>
        <p:txBody>
          <a:bodyPr/>
          <a:lstStyle/>
          <a:p>
            <a:pPr marL="114300" indent="0">
              <a:buNone/>
            </a:pPr>
            <a:r>
              <a:rPr lang="en-US" sz="2000" dirty="0"/>
              <a:t>public class Main {</a:t>
            </a:r>
          </a:p>
          <a:p>
            <a:pPr marL="114300" indent="0">
              <a:buNone/>
            </a:pPr>
            <a:endParaRPr lang="en-US" sz="2000" dirty="0"/>
          </a:p>
          <a:p>
            <a:pPr marL="114300" indent="0">
              <a:buNone/>
            </a:pPr>
            <a:r>
              <a:rPr lang="en-US" sz="2000" dirty="0"/>
              <a:t>    // Method to return a greeting message</a:t>
            </a:r>
          </a:p>
          <a:p>
            <a:pPr marL="114300" indent="0">
              <a:buNone/>
            </a:pPr>
            <a:r>
              <a:rPr lang="en-US" sz="2000" dirty="0"/>
              <a:t>    public static String </a:t>
            </a:r>
            <a:r>
              <a:rPr lang="en-US" sz="2000" dirty="0" err="1"/>
              <a:t>getGreeting</a:t>
            </a:r>
            <a:r>
              <a:rPr lang="en-US" sz="2000" dirty="0"/>
              <a:t>(String name) {</a:t>
            </a:r>
          </a:p>
          <a:p>
            <a:pPr marL="114300" indent="0">
              <a:buNone/>
            </a:pPr>
            <a:r>
              <a:rPr lang="en-US" sz="2000" dirty="0"/>
              <a:t>        return "Hello, " + name + "!";</a:t>
            </a:r>
          </a:p>
          <a:p>
            <a:pPr marL="114300" indent="0">
              <a:buNone/>
            </a:pPr>
            <a:r>
              <a:rPr lang="en-US" sz="2000" dirty="0"/>
              <a:t>    }</a:t>
            </a:r>
          </a:p>
          <a:p>
            <a:pPr marL="114300" indent="0">
              <a:buNone/>
            </a:pPr>
            <a:r>
              <a:rPr lang="en-US" sz="2000" dirty="0" smtClean="0"/>
              <a:t>    </a:t>
            </a:r>
            <a:r>
              <a:rPr lang="en-US" sz="2000" dirty="0"/>
              <a:t>public static void main(String[] args) {</a:t>
            </a:r>
          </a:p>
          <a:p>
            <a:pPr marL="114300" indent="0">
              <a:buNone/>
            </a:pPr>
            <a:r>
              <a:rPr lang="en-US" sz="2000" dirty="0"/>
              <a:t>        // Calling the method and storing the returned value</a:t>
            </a:r>
          </a:p>
          <a:p>
            <a:pPr marL="114300" indent="0">
              <a:buNone/>
            </a:pPr>
            <a:r>
              <a:rPr lang="en-US" sz="2000" dirty="0"/>
              <a:t>        String </a:t>
            </a:r>
            <a:r>
              <a:rPr lang="en-US" sz="2000" dirty="0" err="1"/>
              <a:t>greetingMessage</a:t>
            </a:r>
            <a:r>
              <a:rPr lang="en-US" sz="2000" dirty="0"/>
              <a:t> = </a:t>
            </a:r>
            <a:r>
              <a:rPr lang="en-US" sz="2000" dirty="0" err="1"/>
              <a:t>getGreeting</a:t>
            </a:r>
            <a:r>
              <a:rPr lang="en-US" sz="2000" dirty="0"/>
              <a:t>("Alice");</a:t>
            </a:r>
          </a:p>
          <a:p>
            <a:pPr marL="114300" indent="0">
              <a:buNone/>
            </a:pPr>
            <a:r>
              <a:rPr lang="en-US" sz="2000" dirty="0"/>
              <a:t>        </a:t>
            </a:r>
          </a:p>
          <a:p>
            <a:pPr marL="114300" indent="0">
              <a:buNone/>
            </a:pPr>
            <a:r>
              <a:rPr lang="en-US" sz="2000" dirty="0"/>
              <a:t>        // Printing the returned string</a:t>
            </a:r>
          </a:p>
          <a:p>
            <a:pPr marL="114300" indent="0">
              <a:buNone/>
            </a:pPr>
            <a:r>
              <a:rPr lang="en-US" sz="2000" dirty="0"/>
              <a:t>        System.out.println(</a:t>
            </a:r>
            <a:r>
              <a:rPr lang="en-US" sz="2000" dirty="0" err="1"/>
              <a:t>greetingMessage</a:t>
            </a:r>
            <a:r>
              <a:rPr lang="en-US" sz="2000" dirty="0"/>
              <a:t>);</a:t>
            </a:r>
          </a:p>
          <a:p>
            <a:pPr marL="114300" indent="0">
              <a:buNone/>
            </a:pPr>
            <a:r>
              <a:rPr lang="en-US" sz="2000" dirty="0"/>
              <a:t>    }</a:t>
            </a:r>
          </a:p>
          <a:p>
            <a:pPr marL="114300" indent="0">
              <a:buNone/>
            </a:pPr>
            <a:r>
              <a:rPr lang="en-US" sz="2000" dirty="0"/>
              <a:t>}</a:t>
            </a:r>
          </a:p>
          <a:p>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24739915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266" y="72787"/>
            <a:ext cx="7772400" cy="645994"/>
          </a:xfrm>
        </p:spPr>
        <p:txBody>
          <a:bodyPr/>
          <a:lstStyle/>
          <a:p>
            <a:r>
              <a:rPr lang="en-US" sz="3200" b="1" dirty="0"/>
              <a:t>Method Overloading</a:t>
            </a:r>
          </a:p>
        </p:txBody>
      </p:sp>
      <p:sp>
        <p:nvSpPr>
          <p:cNvPr id="3" name="Text Placeholder 2"/>
          <p:cNvSpPr>
            <a:spLocks noGrp="1"/>
          </p:cNvSpPr>
          <p:nvPr>
            <p:ph type="body" idx="1"/>
          </p:nvPr>
        </p:nvSpPr>
        <p:spPr>
          <a:xfrm>
            <a:off x="685800" y="718781"/>
            <a:ext cx="7772400" cy="6139219"/>
          </a:xfrm>
        </p:spPr>
        <p:txBody>
          <a:bodyPr/>
          <a:lstStyle/>
          <a:p>
            <a:pPr>
              <a:buFont typeface="Wingdings" panose="05000000000000000000" pitchFamily="2" charset="2"/>
              <a:buChar char="q"/>
            </a:pPr>
            <a:r>
              <a:rPr lang="en-US" sz="2000" dirty="0"/>
              <a:t>Java allows methods to have the same name but different parameters (method overloading). Here's an </a:t>
            </a:r>
            <a:r>
              <a:rPr lang="en-US" sz="2000" dirty="0" smtClean="0"/>
              <a:t>example:</a:t>
            </a:r>
          </a:p>
          <a:p>
            <a:pPr marL="114300" indent="0">
              <a:buNone/>
            </a:pPr>
            <a:endParaRPr lang="en-US" sz="2000" dirty="0"/>
          </a:p>
          <a:p>
            <a:pPr marL="114300" indent="0">
              <a:buNone/>
            </a:pPr>
            <a:r>
              <a:rPr lang="en-US" sz="1800" dirty="0"/>
              <a:t>public class Main {</a:t>
            </a:r>
          </a:p>
          <a:p>
            <a:pPr marL="114300" indent="0">
              <a:buNone/>
            </a:pPr>
            <a:r>
              <a:rPr lang="en-US" sz="1800" dirty="0" smtClean="0"/>
              <a:t>    </a:t>
            </a:r>
            <a:r>
              <a:rPr lang="en-US" sz="1800" dirty="0"/>
              <a:t>// Method to add two integers</a:t>
            </a:r>
          </a:p>
          <a:p>
            <a:pPr marL="114300" indent="0">
              <a:buNone/>
            </a:pPr>
            <a:r>
              <a:rPr lang="en-US" sz="1800" dirty="0"/>
              <a:t>    public static int add(int a, int b) {</a:t>
            </a:r>
          </a:p>
          <a:p>
            <a:pPr marL="114300" indent="0">
              <a:buNone/>
            </a:pPr>
            <a:r>
              <a:rPr lang="en-US" sz="1800" dirty="0"/>
              <a:t>        return a + b;</a:t>
            </a:r>
          </a:p>
          <a:p>
            <a:pPr marL="114300" indent="0">
              <a:buNone/>
            </a:pPr>
            <a:r>
              <a:rPr lang="en-US" sz="1800" dirty="0"/>
              <a:t>    }</a:t>
            </a:r>
          </a:p>
          <a:p>
            <a:pPr marL="114300" indent="0">
              <a:buNone/>
            </a:pPr>
            <a:r>
              <a:rPr lang="en-US" sz="1800" dirty="0" smtClean="0"/>
              <a:t>    </a:t>
            </a:r>
            <a:r>
              <a:rPr lang="en-US" sz="1800" dirty="0"/>
              <a:t>// Overloaded method to add three integers</a:t>
            </a:r>
          </a:p>
          <a:p>
            <a:pPr marL="114300" indent="0">
              <a:buNone/>
            </a:pPr>
            <a:r>
              <a:rPr lang="en-US" sz="1800" dirty="0"/>
              <a:t>    public static int add(int a, int b, int c) {</a:t>
            </a:r>
          </a:p>
          <a:p>
            <a:pPr marL="114300" indent="0">
              <a:buNone/>
            </a:pPr>
            <a:r>
              <a:rPr lang="en-US" sz="1800" dirty="0"/>
              <a:t>        return a + b + c;</a:t>
            </a:r>
          </a:p>
          <a:p>
            <a:pPr marL="114300" indent="0">
              <a:buNone/>
            </a:pPr>
            <a:r>
              <a:rPr lang="en-US" sz="1800" dirty="0"/>
              <a:t>    }</a:t>
            </a:r>
          </a:p>
          <a:p>
            <a:pPr marL="114300" indent="0">
              <a:buNone/>
            </a:pPr>
            <a:r>
              <a:rPr lang="en-US" sz="1800" dirty="0" smtClean="0"/>
              <a:t>    </a:t>
            </a:r>
            <a:r>
              <a:rPr lang="en-US" sz="1800" dirty="0"/>
              <a:t>public static void main(String[] args) {</a:t>
            </a:r>
          </a:p>
          <a:p>
            <a:pPr marL="114300" indent="0">
              <a:buNone/>
            </a:pPr>
            <a:r>
              <a:rPr lang="en-US" sz="1800" dirty="0"/>
              <a:t>        // Calling the overloaded methods</a:t>
            </a:r>
          </a:p>
          <a:p>
            <a:pPr marL="114300" indent="0">
              <a:buNone/>
            </a:pPr>
            <a:r>
              <a:rPr lang="en-US" sz="1800" dirty="0"/>
              <a:t>        System.out.println("Sum of two numbers: " + add(5, 3));</a:t>
            </a:r>
          </a:p>
          <a:p>
            <a:pPr marL="114300" indent="0">
              <a:buNone/>
            </a:pPr>
            <a:r>
              <a:rPr lang="en-US" sz="1800" dirty="0"/>
              <a:t>        System.out.println("Sum of three numbers: " + add(5, 3, 2));</a:t>
            </a:r>
          </a:p>
          <a:p>
            <a:pPr marL="114300" indent="0">
              <a:buNone/>
            </a:pPr>
            <a:r>
              <a:rPr lang="en-US" sz="1800" dirty="0"/>
              <a:t>    }</a:t>
            </a:r>
          </a:p>
          <a:p>
            <a:pPr marL="114300" indent="0">
              <a:buNone/>
            </a:pPr>
            <a:r>
              <a:rPr lang="en-US" sz="1800" dirty="0"/>
              <a:t>}</a:t>
            </a:r>
          </a:p>
          <a:p>
            <a:pPr marL="114300" indent="0">
              <a:buNone/>
            </a:pPr>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24421367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4633"/>
            <a:ext cx="7772400" cy="577755"/>
          </a:xfrm>
        </p:spPr>
        <p:txBody>
          <a:bodyPr/>
          <a:lstStyle/>
          <a:p>
            <a:r>
              <a:rPr lang="en-US" sz="3200" b="1" dirty="0"/>
              <a:t>Recursive Method</a:t>
            </a:r>
          </a:p>
        </p:txBody>
      </p:sp>
      <p:sp>
        <p:nvSpPr>
          <p:cNvPr id="3" name="Text Placeholder 2"/>
          <p:cNvSpPr>
            <a:spLocks noGrp="1"/>
          </p:cNvSpPr>
          <p:nvPr>
            <p:ph type="body" idx="1"/>
          </p:nvPr>
        </p:nvSpPr>
        <p:spPr>
          <a:xfrm>
            <a:off x="685800" y="682388"/>
            <a:ext cx="8212540" cy="6175612"/>
          </a:xfrm>
        </p:spPr>
        <p:txBody>
          <a:bodyPr/>
          <a:lstStyle/>
          <a:p>
            <a:pPr>
              <a:buFont typeface="Wingdings" panose="05000000000000000000" pitchFamily="2" charset="2"/>
              <a:buChar char="q"/>
            </a:pPr>
            <a:r>
              <a:rPr lang="en-US" sz="2000" dirty="0"/>
              <a:t>A recursive method is one that calls itself. Below is an example of a recursive method to calculate </a:t>
            </a:r>
            <a:r>
              <a:rPr lang="en-US" sz="2000" dirty="0" smtClean="0"/>
              <a:t>the </a:t>
            </a:r>
            <a:r>
              <a:rPr lang="en-US" sz="2000" dirty="0"/>
              <a:t>factorial of a number</a:t>
            </a:r>
            <a:r>
              <a:rPr lang="en-US" sz="2000" dirty="0" smtClean="0"/>
              <a:t>.</a:t>
            </a:r>
          </a:p>
          <a:p>
            <a:pPr marL="114300" indent="0">
              <a:buNone/>
            </a:pPr>
            <a:endParaRPr lang="en-US" sz="2000" dirty="0" smtClean="0"/>
          </a:p>
          <a:p>
            <a:pPr marL="114300" indent="0">
              <a:buNone/>
            </a:pPr>
            <a:r>
              <a:rPr lang="en-US" sz="2000" dirty="0" smtClean="0"/>
              <a:t>public </a:t>
            </a:r>
            <a:r>
              <a:rPr lang="en-US" sz="2000" dirty="0"/>
              <a:t>class HelloWorld </a:t>
            </a:r>
            <a:r>
              <a:rPr lang="en-US" sz="2000" dirty="0" smtClean="0"/>
              <a:t>{     </a:t>
            </a:r>
            <a:endParaRPr lang="en-US" sz="2000" dirty="0"/>
          </a:p>
          <a:p>
            <a:pPr marL="114300" indent="0">
              <a:buNone/>
            </a:pPr>
            <a:r>
              <a:rPr lang="en-US" sz="2000" dirty="0"/>
              <a:t>    // Recursive method to calculate factorial</a:t>
            </a:r>
          </a:p>
          <a:p>
            <a:pPr marL="114300" indent="0">
              <a:buNone/>
            </a:pPr>
            <a:r>
              <a:rPr lang="en-US" sz="2000" dirty="0"/>
              <a:t>    public static int factorial(int n) {</a:t>
            </a:r>
          </a:p>
          <a:p>
            <a:pPr marL="114300" indent="0">
              <a:buNone/>
            </a:pPr>
            <a:r>
              <a:rPr lang="en-US" sz="2000" dirty="0"/>
              <a:t>        if (n </a:t>
            </a:r>
            <a:r>
              <a:rPr lang="en-US" sz="2000" dirty="0" smtClean="0"/>
              <a:t>= = </a:t>
            </a:r>
            <a:r>
              <a:rPr lang="en-US" sz="2000" dirty="0"/>
              <a:t>0) { // Base case: factorial of 0 is 1</a:t>
            </a:r>
          </a:p>
          <a:p>
            <a:pPr marL="114300" indent="0">
              <a:buNone/>
            </a:pPr>
            <a:r>
              <a:rPr lang="en-US" sz="2000" dirty="0"/>
              <a:t>            return 1;</a:t>
            </a:r>
          </a:p>
          <a:p>
            <a:pPr marL="114300" indent="0">
              <a:buNone/>
            </a:pPr>
            <a:r>
              <a:rPr lang="en-US" sz="2000" dirty="0"/>
              <a:t>        } else {</a:t>
            </a:r>
          </a:p>
          <a:p>
            <a:pPr marL="114300" indent="0">
              <a:buNone/>
            </a:pPr>
            <a:r>
              <a:rPr lang="en-US" sz="2000" dirty="0"/>
              <a:t>            return n * factorial(n - 1); // Recursive case</a:t>
            </a:r>
          </a:p>
          <a:p>
            <a:pPr marL="114300" indent="0">
              <a:buNone/>
            </a:pPr>
            <a:r>
              <a:rPr lang="en-US" sz="2000" dirty="0"/>
              <a:t>        }</a:t>
            </a:r>
          </a:p>
          <a:p>
            <a:pPr marL="114300" indent="0">
              <a:buNone/>
            </a:pPr>
            <a:r>
              <a:rPr lang="en-US" sz="2000" dirty="0"/>
              <a:t>    }</a:t>
            </a:r>
          </a:p>
          <a:p>
            <a:pPr marL="114300" indent="0">
              <a:buNone/>
            </a:pPr>
            <a:r>
              <a:rPr lang="en-US" sz="2000" dirty="0"/>
              <a:t>    public static void main(String[] args) {</a:t>
            </a:r>
          </a:p>
          <a:p>
            <a:pPr marL="114300" indent="0">
              <a:buNone/>
            </a:pPr>
            <a:r>
              <a:rPr lang="en-US" sz="2000" dirty="0"/>
              <a:t>        // Calling the recursive factorial </a:t>
            </a:r>
            <a:r>
              <a:rPr lang="en-US" sz="2000" dirty="0" smtClean="0"/>
              <a:t>method     </a:t>
            </a:r>
            <a:endParaRPr lang="en-US" sz="2000" dirty="0"/>
          </a:p>
          <a:p>
            <a:pPr marL="114300" indent="0">
              <a:buNone/>
            </a:pPr>
            <a:r>
              <a:rPr lang="en-US" sz="2000" dirty="0"/>
              <a:t>        System.out.println("Factorial of 5 is: " +factorial(5));</a:t>
            </a:r>
          </a:p>
          <a:p>
            <a:pPr marL="114300" indent="0">
              <a:buNone/>
            </a:pPr>
            <a:r>
              <a:rPr lang="en-US" sz="2000" dirty="0"/>
              <a:t>    }</a:t>
            </a:r>
          </a:p>
          <a:p>
            <a:pPr marL="114300" indent="0">
              <a:buNone/>
            </a:pPr>
            <a:r>
              <a:rPr lang="en-US" sz="2000" dirty="0"/>
              <a: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2939457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674" y="264993"/>
            <a:ext cx="7772400" cy="1143000"/>
          </a:xfrm>
        </p:spPr>
        <p:txBody>
          <a:bodyPr/>
          <a:lstStyle/>
          <a:p>
            <a:r>
              <a:rPr lang="en-US" b="1" dirty="0"/>
              <a:t>Application of </a:t>
            </a:r>
            <a:r>
              <a:rPr lang="en-US" b="1" dirty="0" smtClean="0"/>
              <a:t>java</a:t>
            </a:r>
            <a:r>
              <a:rPr lang="en-US" b="1" dirty="0"/>
              <a:t/>
            </a:r>
            <a:br>
              <a:rPr lang="en-US" b="1" dirty="0"/>
            </a:br>
            <a:endParaRPr lang="en-US" dirty="0"/>
          </a:p>
        </p:txBody>
      </p:sp>
      <p:sp>
        <p:nvSpPr>
          <p:cNvPr id="3" name="Text Placeholder 2"/>
          <p:cNvSpPr>
            <a:spLocks noGrp="1"/>
          </p:cNvSpPr>
          <p:nvPr>
            <p:ph type="body" idx="1"/>
          </p:nvPr>
        </p:nvSpPr>
        <p:spPr>
          <a:xfrm>
            <a:off x="685800" y="1407993"/>
            <a:ext cx="7772400" cy="5293057"/>
          </a:xfrm>
        </p:spPr>
        <p:txBody>
          <a:bodyPr/>
          <a:lstStyle/>
          <a:p>
            <a:pPr marL="342900" lvl="0">
              <a:spcBef>
                <a:spcPts val="0"/>
              </a:spcBef>
              <a:buSzPts val="3200"/>
            </a:pPr>
            <a:r>
              <a:rPr lang="en-US" dirty="0" smtClean="0"/>
              <a:t>Mobile </a:t>
            </a:r>
            <a:r>
              <a:rPr lang="en-US" dirty="0"/>
              <a:t>applications (specially Android apps)</a:t>
            </a:r>
          </a:p>
          <a:p>
            <a:pPr marL="342900" lvl="0">
              <a:spcBef>
                <a:spcPts val="640"/>
              </a:spcBef>
              <a:buSzPts val="3200"/>
            </a:pPr>
            <a:r>
              <a:rPr lang="en-US" dirty="0"/>
              <a:t>Desktop applications</a:t>
            </a:r>
          </a:p>
          <a:p>
            <a:pPr marL="342900" lvl="0">
              <a:spcBef>
                <a:spcPts val="640"/>
              </a:spcBef>
              <a:buSzPts val="3200"/>
            </a:pPr>
            <a:r>
              <a:rPr lang="en-US" dirty="0"/>
              <a:t>Web applications</a:t>
            </a:r>
          </a:p>
          <a:p>
            <a:pPr marL="342900" lvl="0">
              <a:spcBef>
                <a:spcPts val="640"/>
              </a:spcBef>
              <a:buSzPts val="3200"/>
            </a:pPr>
            <a:r>
              <a:rPr lang="en-US" dirty="0"/>
              <a:t>Web servers and application </a:t>
            </a:r>
            <a:r>
              <a:rPr lang="en-US" dirty="0" smtClean="0"/>
              <a:t>servers</a:t>
            </a:r>
          </a:p>
          <a:p>
            <a:pPr marL="342900" lvl="0">
              <a:spcBef>
                <a:spcPts val="640"/>
              </a:spcBef>
              <a:buSzPts val="3200"/>
            </a:pPr>
            <a:r>
              <a:rPr lang="en-US" dirty="0"/>
              <a:t>Enterprise </a:t>
            </a:r>
            <a:r>
              <a:rPr lang="en-US" dirty="0" smtClean="0"/>
              <a:t>Applications</a:t>
            </a:r>
            <a:endParaRPr lang="en-US" dirty="0"/>
          </a:p>
          <a:p>
            <a:pPr marL="342900" lvl="0">
              <a:spcBef>
                <a:spcPts val="640"/>
              </a:spcBef>
              <a:buSzPts val="3200"/>
            </a:pPr>
            <a:r>
              <a:rPr lang="en-US" dirty="0"/>
              <a:t>Games</a:t>
            </a:r>
          </a:p>
          <a:p>
            <a:pPr marL="342900" lvl="0">
              <a:spcBef>
                <a:spcPts val="640"/>
              </a:spcBef>
              <a:buSzPts val="3200"/>
            </a:pPr>
            <a:r>
              <a:rPr lang="en-US" dirty="0"/>
              <a:t>Database connection</a:t>
            </a:r>
          </a:p>
          <a:p>
            <a:pPr marL="342900" lvl="0">
              <a:spcBef>
                <a:spcPts val="640"/>
              </a:spcBef>
              <a:buSzPts val="3200"/>
            </a:pPr>
            <a:r>
              <a:rPr lang="en-US" dirty="0"/>
              <a:t>And </a:t>
            </a:r>
            <a:r>
              <a:rPr lang="en-US" dirty="0" smtClean="0"/>
              <a:t>much </a:t>
            </a:r>
            <a:r>
              <a:rPr lang="en-US" dirty="0"/>
              <a:t>more!</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147785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498"/>
            <a:ext cx="7772400" cy="642013"/>
          </a:xfrm>
        </p:spPr>
        <p:txBody>
          <a:bodyPr/>
          <a:lstStyle/>
          <a:p>
            <a:r>
              <a:rPr lang="en-US" sz="3200" b="1" dirty="0" smtClean="0"/>
              <a:t>Examples on </a:t>
            </a:r>
            <a:r>
              <a:rPr lang="en-US" sz="3200" b="1" dirty="0"/>
              <a:t>J</a:t>
            </a:r>
            <a:r>
              <a:rPr lang="en-US" sz="3200" b="1" dirty="0" smtClean="0"/>
              <a:t>ava methods/functions </a:t>
            </a:r>
            <a:endParaRPr lang="en-US" sz="3200" b="1" dirty="0"/>
          </a:p>
        </p:txBody>
      </p:sp>
      <p:sp>
        <p:nvSpPr>
          <p:cNvPr id="3" name="Text Placeholder 2"/>
          <p:cNvSpPr>
            <a:spLocks noGrp="1"/>
          </p:cNvSpPr>
          <p:nvPr>
            <p:ph type="body" idx="1"/>
          </p:nvPr>
        </p:nvSpPr>
        <p:spPr>
          <a:xfrm>
            <a:off x="685800" y="984913"/>
            <a:ext cx="7772400" cy="5873087"/>
          </a:xfrm>
        </p:spPr>
        <p:txBody>
          <a:bodyPr/>
          <a:lstStyle/>
          <a:p>
            <a:pPr marL="114300" indent="0" algn="just">
              <a:buNone/>
            </a:pPr>
            <a:r>
              <a:rPr lang="en-US" sz="2000" b="1" dirty="0" smtClean="0"/>
              <a:t>A Function to Add Two Numbers</a:t>
            </a:r>
          </a:p>
          <a:p>
            <a:pPr algn="just"/>
            <a:r>
              <a:rPr lang="en-US" sz="2000" dirty="0" smtClean="0"/>
              <a:t>This is a simple function that takes two integers as input and returns their sum.</a:t>
            </a:r>
          </a:p>
          <a:p>
            <a:pPr algn="just"/>
            <a:endParaRPr lang="en-US" sz="2000" dirty="0" smtClean="0"/>
          </a:p>
          <a:p>
            <a:pPr marL="1028700" lvl="2" indent="0">
              <a:buNone/>
            </a:pPr>
            <a:r>
              <a:rPr lang="en-US" sz="2000" b="1" dirty="0"/>
              <a:t>public class Javafunction {</a:t>
            </a:r>
          </a:p>
          <a:p>
            <a:pPr marL="1028700" lvl="2" indent="0">
              <a:buNone/>
            </a:pPr>
            <a:r>
              <a:rPr lang="en-US" sz="2000" b="1" dirty="0"/>
              <a:t>    // Function to add two numbers</a:t>
            </a:r>
          </a:p>
          <a:p>
            <a:pPr marL="1028700" lvl="2" indent="0">
              <a:buNone/>
            </a:pPr>
            <a:r>
              <a:rPr lang="en-US" sz="2000" b="1" dirty="0"/>
              <a:t>            public static int addNumbers(int a, int b) {</a:t>
            </a:r>
          </a:p>
          <a:p>
            <a:pPr marL="1028700" lvl="2" indent="0">
              <a:buNone/>
            </a:pPr>
            <a:r>
              <a:rPr lang="en-US" sz="2000" b="1" dirty="0"/>
              <a:t>                return a + b; // Returns the sum of a and b</a:t>
            </a:r>
          </a:p>
          <a:p>
            <a:pPr marL="1028700" lvl="2" indent="0">
              <a:buNone/>
            </a:pPr>
            <a:r>
              <a:rPr lang="en-US" sz="2000" b="1" dirty="0"/>
              <a:t>            </a:t>
            </a:r>
            <a:r>
              <a:rPr lang="en-US" sz="2000" b="1" dirty="0" smtClean="0"/>
              <a:t>}</a:t>
            </a:r>
            <a:endParaRPr lang="en-US" sz="2000" b="1" dirty="0"/>
          </a:p>
          <a:p>
            <a:pPr marL="1028700" lvl="2" indent="0">
              <a:buNone/>
            </a:pPr>
            <a:r>
              <a:rPr lang="en-US" sz="2000" b="1" dirty="0"/>
              <a:t>    public static void main(String[] args) </a:t>
            </a:r>
            <a:r>
              <a:rPr lang="en-US" sz="2000" b="1" dirty="0" smtClean="0"/>
              <a:t>{        </a:t>
            </a:r>
            <a:endParaRPr lang="en-US" sz="2000" b="1" dirty="0"/>
          </a:p>
          <a:p>
            <a:pPr marL="1028700" lvl="2" indent="0">
              <a:buNone/>
            </a:pPr>
            <a:r>
              <a:rPr lang="en-US" sz="2000" b="1" dirty="0"/>
              <a:t>    System.out.println("The sum is: " +addNumbers(5, 3));</a:t>
            </a:r>
          </a:p>
          <a:p>
            <a:pPr marL="1028700" lvl="2" indent="0">
              <a:buNone/>
            </a:pPr>
            <a:r>
              <a:rPr lang="en-US" sz="2000" b="1" dirty="0"/>
              <a:t>    }</a:t>
            </a:r>
          </a:p>
          <a:p>
            <a:pPr marL="1028700" lvl="2" indent="0">
              <a:buNone/>
            </a:pPr>
            <a:r>
              <a:rPr lang="en-US" sz="2000" b="1" dirty="0"/>
              <a:t>}</a:t>
            </a:r>
            <a:endParaRPr lang="en-US" sz="2000"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37056691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873"/>
            <a:ext cx="7772400" cy="561832"/>
          </a:xfrm>
        </p:spPr>
        <p:txBody>
          <a:bodyPr/>
          <a:lstStyle/>
          <a:p>
            <a:r>
              <a:rPr lang="en-US" sz="2400" b="1" dirty="0"/>
              <a:t>A Function to Find the Maximum of Two Numbers</a:t>
            </a:r>
          </a:p>
        </p:txBody>
      </p:sp>
      <p:sp>
        <p:nvSpPr>
          <p:cNvPr id="3" name="Text Placeholder 2"/>
          <p:cNvSpPr>
            <a:spLocks noGrp="1"/>
          </p:cNvSpPr>
          <p:nvPr>
            <p:ph type="body" idx="1"/>
          </p:nvPr>
        </p:nvSpPr>
        <p:spPr>
          <a:xfrm>
            <a:off x="84221" y="734704"/>
            <a:ext cx="8939463" cy="5970896"/>
          </a:xfrm>
        </p:spPr>
        <p:txBody>
          <a:bodyPr/>
          <a:lstStyle/>
          <a:p>
            <a:pPr>
              <a:buFont typeface="Wingdings" panose="05000000000000000000" pitchFamily="2" charset="2"/>
              <a:buChar char="q"/>
            </a:pPr>
            <a:r>
              <a:rPr lang="en-US" sz="2400" dirty="0" smtClean="0"/>
              <a:t>This </a:t>
            </a:r>
            <a:r>
              <a:rPr lang="en-US" sz="2400" dirty="0"/>
              <a:t>function compares two numbers and returns the larger </a:t>
            </a:r>
            <a:r>
              <a:rPr lang="en-US" sz="2400" dirty="0" smtClean="0"/>
              <a:t>one</a:t>
            </a:r>
            <a:r>
              <a:rPr lang="en-US" sz="2400" dirty="0"/>
              <a:t>:</a:t>
            </a:r>
            <a:endParaRPr lang="en-US" sz="1600" dirty="0" smtClean="0"/>
          </a:p>
          <a:p>
            <a:pPr marL="1028700" lvl="2" indent="0">
              <a:buNone/>
            </a:pPr>
            <a:r>
              <a:rPr lang="en-US" sz="1800" dirty="0" smtClean="0"/>
              <a:t>public </a:t>
            </a:r>
            <a:r>
              <a:rPr lang="en-US" sz="1800" dirty="0"/>
              <a:t>class Main {</a:t>
            </a:r>
          </a:p>
          <a:p>
            <a:pPr marL="1028700" lvl="2" indent="0">
              <a:buNone/>
            </a:pPr>
            <a:r>
              <a:rPr lang="en-US" sz="1800" dirty="0"/>
              <a:t>    public static void main(String[] args) {</a:t>
            </a:r>
          </a:p>
          <a:p>
            <a:pPr marL="1028700" lvl="2" indent="0">
              <a:buNone/>
            </a:pPr>
            <a:r>
              <a:rPr lang="en-US" sz="1800" dirty="0"/>
              <a:t>        int num1 = 10;</a:t>
            </a:r>
          </a:p>
          <a:p>
            <a:pPr marL="1028700" lvl="2" indent="0">
              <a:buNone/>
            </a:pPr>
            <a:r>
              <a:rPr lang="en-US" sz="1800" dirty="0"/>
              <a:t>        int num2 = 20;</a:t>
            </a:r>
          </a:p>
          <a:p>
            <a:pPr marL="1028700" lvl="2" indent="0">
              <a:buNone/>
            </a:pPr>
            <a:r>
              <a:rPr lang="en-US" sz="1800" dirty="0"/>
              <a:t>        int max = </a:t>
            </a:r>
            <a:r>
              <a:rPr lang="en-US" sz="1800" dirty="0" err="1"/>
              <a:t>findMax</a:t>
            </a:r>
            <a:r>
              <a:rPr lang="en-US" sz="1800" dirty="0"/>
              <a:t>(num1, num2); // Calling the function</a:t>
            </a:r>
          </a:p>
          <a:p>
            <a:pPr marL="1028700" lvl="2" indent="0">
              <a:buNone/>
            </a:pPr>
            <a:r>
              <a:rPr lang="en-US" sz="1600" dirty="0"/>
              <a:t>        System.out.println("The maximum of " + num1 + " and " + num2 + " is: " + max);</a:t>
            </a:r>
          </a:p>
          <a:p>
            <a:pPr marL="1028700" lvl="2" indent="0">
              <a:buNone/>
            </a:pPr>
            <a:r>
              <a:rPr lang="en-US" sz="1800" dirty="0"/>
              <a:t>    }</a:t>
            </a:r>
          </a:p>
          <a:p>
            <a:pPr marL="1028700" lvl="2" indent="0">
              <a:buNone/>
            </a:pPr>
            <a:r>
              <a:rPr lang="en-US" sz="1800" dirty="0" smtClean="0"/>
              <a:t>    </a:t>
            </a:r>
            <a:r>
              <a:rPr lang="en-US" sz="1800" dirty="0"/>
              <a:t>// Function to find the maximum of two numbers</a:t>
            </a:r>
          </a:p>
          <a:p>
            <a:pPr marL="1028700" lvl="2" indent="0">
              <a:buNone/>
            </a:pPr>
            <a:r>
              <a:rPr lang="en-US" sz="1800" dirty="0"/>
              <a:t>    public static int </a:t>
            </a:r>
            <a:r>
              <a:rPr lang="en-US" sz="1800" dirty="0" err="1"/>
              <a:t>findMax</a:t>
            </a:r>
            <a:r>
              <a:rPr lang="en-US" sz="1800" dirty="0"/>
              <a:t>(int a, int b) {</a:t>
            </a:r>
          </a:p>
          <a:p>
            <a:pPr marL="1028700" lvl="2" indent="0">
              <a:buNone/>
            </a:pPr>
            <a:r>
              <a:rPr lang="en-US" sz="1800" dirty="0"/>
              <a:t>        if (a &gt; b) {</a:t>
            </a:r>
          </a:p>
          <a:p>
            <a:pPr marL="1028700" lvl="2" indent="0">
              <a:buNone/>
            </a:pPr>
            <a:r>
              <a:rPr lang="en-US" sz="1800" dirty="0"/>
              <a:t>            return a;</a:t>
            </a:r>
          </a:p>
          <a:p>
            <a:pPr marL="1028700" lvl="2" indent="0">
              <a:buNone/>
            </a:pPr>
            <a:r>
              <a:rPr lang="en-US" sz="1800" dirty="0"/>
              <a:t>        } else {</a:t>
            </a:r>
          </a:p>
          <a:p>
            <a:pPr marL="1028700" lvl="2" indent="0">
              <a:buNone/>
            </a:pPr>
            <a:r>
              <a:rPr lang="en-US" sz="1800" dirty="0"/>
              <a:t>            return b;</a:t>
            </a:r>
          </a:p>
          <a:p>
            <a:pPr marL="1028700" lvl="2" indent="0">
              <a:buNone/>
            </a:pPr>
            <a:r>
              <a:rPr lang="en-US" sz="1800" dirty="0"/>
              <a:t>        }</a:t>
            </a:r>
          </a:p>
          <a:p>
            <a:pPr marL="1028700" lvl="2" indent="0">
              <a:buNone/>
            </a:pPr>
            <a:r>
              <a:rPr lang="en-US" sz="1800" dirty="0"/>
              <a:t>    }</a:t>
            </a:r>
          </a:p>
          <a:p>
            <a:pPr marL="1028700" lvl="2" indent="0">
              <a:buNone/>
            </a:pPr>
            <a:r>
              <a:rPr lang="en-US" sz="1800" dirty="0"/>
              <a:t>}</a:t>
            </a:r>
          </a:p>
          <a:p>
            <a:endParaRPr lang="en-US" sz="2400"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spTree>
    <p:extLst>
      <p:ext uri="{BB962C8B-B14F-4D97-AF65-F5344CB8AC3E}">
        <p14:creationId xmlns:p14="http://schemas.microsoft.com/office/powerpoint/2010/main" val="29636294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0500"/>
            <a:ext cx="7772400" cy="560127"/>
          </a:xfrm>
        </p:spPr>
        <p:txBody>
          <a:bodyPr/>
          <a:lstStyle/>
          <a:p>
            <a:r>
              <a:rPr lang="en-US" sz="3200" b="1" dirty="0" smtClean="0"/>
              <a:t>SUMMARY</a:t>
            </a:r>
            <a:endParaRPr lang="en-US" sz="32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
        <p:nvSpPr>
          <p:cNvPr id="5" name="Rectangle 1"/>
          <p:cNvSpPr>
            <a:spLocks noGrp="1" noChangeArrowheads="1"/>
          </p:cNvSpPr>
          <p:nvPr>
            <p:ph type="body" idx="1"/>
          </p:nvPr>
        </p:nvSpPr>
        <p:spPr bwMode="auto">
          <a:xfrm>
            <a:off x="102358" y="1153869"/>
            <a:ext cx="893928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 Parameters, No Return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Method doesn't take parameters and doesn't return a value (e.g., void methods).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With Parameters, No Return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Method takes input but doesn't return a value.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With Return Value, No Parameters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Method doesn't take input but returns a value.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With Parameters and Return Value</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Method takes input and returns a value.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Method Overloading</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Methods with the same name but different parameter lists.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Recursion</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 method that calls itself. </a:t>
            </a:r>
          </a:p>
        </p:txBody>
      </p:sp>
    </p:spTree>
    <p:extLst>
      <p:ext uri="{BB962C8B-B14F-4D97-AF65-F5344CB8AC3E}">
        <p14:creationId xmlns:p14="http://schemas.microsoft.com/office/powerpoint/2010/main" val="35813421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9460"/>
            <a:ext cx="7772400" cy="593558"/>
          </a:xfrm>
        </p:spPr>
        <p:txBody>
          <a:bodyPr/>
          <a:lstStyle/>
          <a:p>
            <a:r>
              <a:rPr lang="en-US" sz="3200" b="1" dirty="0"/>
              <a:t>Java User Input (Scanner)</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
        <p:nvSpPr>
          <p:cNvPr id="5" name="Rectangle 1"/>
          <p:cNvSpPr>
            <a:spLocks noGrp="1" noChangeArrowheads="1"/>
          </p:cNvSpPr>
          <p:nvPr>
            <p:ph type="body" idx="1"/>
          </p:nvPr>
        </p:nvSpPr>
        <p:spPr bwMode="auto">
          <a:xfrm>
            <a:off x="318879" y="783134"/>
            <a:ext cx="8506242"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 Java, you can get input from users by using classes like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Scanner</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which is a part of the</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java.util </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package.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Scanner class allows you to read different types of input such as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strings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integers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floating-point</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numbers.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Here's a step-by-step guide on how to do it: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indent="-457200" algn="just" eaLnBrk="0" fontAlgn="base" hangingPunct="0">
              <a:spcBef>
                <a:spcPct val="0"/>
              </a:spcBef>
              <a:spcAft>
                <a:spcPct val="0"/>
              </a:spcAft>
              <a:buClrTx/>
              <a:buSzTx/>
              <a:buFont typeface="+mj-lt"/>
              <a:buAutoNum type="arabicPeriod"/>
            </a:pPr>
            <a:r>
              <a:rPr lang="en-US" altLang="en-US" sz="2000" b="1" u="sng" dirty="0">
                <a:solidFill>
                  <a:schemeClr val="tx1"/>
                </a:solidFill>
                <a:latin typeface="Times New Roman" panose="02020603050405020304" pitchFamily="18" charset="0"/>
                <a:cs typeface="Times New Roman" panose="02020603050405020304" pitchFamily="18" charset="0"/>
              </a:rPr>
              <a:t>Import the Scanner class</a:t>
            </a:r>
            <a:r>
              <a:rPr lang="en-US" altLang="en-US" sz="2000" u="sng" dirty="0">
                <a:solidFill>
                  <a:schemeClr val="tx1"/>
                </a:solidFill>
                <a:latin typeface="Times New Roman" panose="02020603050405020304" pitchFamily="18" charset="0"/>
                <a:cs typeface="Times New Roman" panose="02020603050405020304" pitchFamily="18" charset="0"/>
              </a:rPr>
              <a:t>: </a:t>
            </a:r>
            <a:r>
              <a:rPr lang="en-US" altLang="en-US" sz="2000" dirty="0">
                <a:solidFill>
                  <a:schemeClr val="tx1"/>
                </a:solidFill>
                <a:latin typeface="Times New Roman" panose="02020603050405020304" pitchFamily="18" charset="0"/>
                <a:cs typeface="Times New Roman" panose="02020603050405020304" pitchFamily="18" charset="0"/>
              </a:rPr>
              <a:t>First, you need to import the </a:t>
            </a:r>
            <a:r>
              <a:rPr lang="en-US" altLang="en-US" sz="2000" b="1" dirty="0">
                <a:solidFill>
                  <a:schemeClr val="tx1"/>
                </a:solidFill>
                <a:latin typeface="Times New Roman" panose="02020603050405020304" pitchFamily="18" charset="0"/>
                <a:cs typeface="Times New Roman" panose="02020603050405020304" pitchFamily="18" charset="0"/>
              </a:rPr>
              <a:t>Scanner</a:t>
            </a:r>
            <a:r>
              <a:rPr lang="en-US" altLang="en-US" sz="2000" dirty="0">
                <a:solidFill>
                  <a:schemeClr val="tx1"/>
                </a:solidFill>
                <a:latin typeface="Times New Roman" panose="02020603050405020304" pitchFamily="18" charset="0"/>
                <a:cs typeface="Times New Roman" panose="02020603050405020304" pitchFamily="18" charset="0"/>
              </a:rPr>
              <a:t> class from the </a:t>
            </a:r>
            <a:r>
              <a:rPr lang="en-US" altLang="en-US" sz="2000" b="1" dirty="0">
                <a:solidFill>
                  <a:schemeClr val="tx1"/>
                </a:solidFill>
                <a:latin typeface="Times New Roman" panose="02020603050405020304" pitchFamily="18" charset="0"/>
                <a:cs typeface="Times New Roman" panose="02020603050405020304" pitchFamily="18" charset="0"/>
              </a:rPr>
              <a:t>java.util </a:t>
            </a:r>
            <a:r>
              <a:rPr lang="en-US" altLang="en-US" sz="2000" dirty="0">
                <a:solidFill>
                  <a:schemeClr val="tx1"/>
                </a:solidFill>
                <a:latin typeface="Times New Roman" panose="02020603050405020304" pitchFamily="18" charset="0"/>
                <a:cs typeface="Times New Roman" panose="02020603050405020304" pitchFamily="18" charset="0"/>
              </a:rPr>
              <a:t>package. </a:t>
            </a:r>
            <a:endParaRPr lang="en-US" altLang="en-US" sz="2000" dirty="0" smtClean="0">
              <a:solidFill>
                <a:schemeClr val="tx1"/>
              </a:solidFill>
              <a:latin typeface="Times New Roman" panose="02020603050405020304" pitchFamily="18" charset="0"/>
              <a:cs typeface="Times New Roman" panose="02020603050405020304" pitchFamily="18" charset="0"/>
            </a:endParaRPr>
          </a:p>
          <a:p>
            <a:pPr indent="-457200" algn="just" eaLnBrk="0" fontAlgn="base" hangingPunct="0">
              <a:spcBef>
                <a:spcPct val="0"/>
              </a:spcBef>
              <a:spcAft>
                <a:spcPct val="0"/>
              </a:spcAft>
              <a:buClrTx/>
              <a:buSzTx/>
              <a:buFont typeface="+mj-lt"/>
              <a:buAutoNum type="arabicPeriod"/>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685800" y="4386514"/>
            <a:ext cx="4262324" cy="726908"/>
          </a:xfrm>
          <a:prstGeom prst="rect">
            <a:avLst/>
          </a:prstGeom>
        </p:spPr>
      </p:pic>
    </p:spTree>
    <p:extLst>
      <p:ext uri="{BB962C8B-B14F-4D97-AF65-F5344CB8AC3E}">
        <p14:creationId xmlns:p14="http://schemas.microsoft.com/office/powerpoint/2010/main" val="36877224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268"/>
            <a:ext cx="7772400" cy="601580"/>
          </a:xfrm>
        </p:spPr>
        <p:txBody>
          <a:bodyPr/>
          <a:lstStyle/>
          <a:p>
            <a:r>
              <a:rPr lang="en-US" sz="3200" b="1" dirty="0"/>
              <a:t>Java User Input (</a:t>
            </a:r>
            <a:r>
              <a:rPr lang="en-US" sz="3200" b="1" dirty="0" smtClean="0"/>
              <a:t>Scanner) cont’d</a:t>
            </a:r>
            <a:endParaRPr lang="en-US" sz="3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dirty="0"/>
          </a:p>
        </p:txBody>
      </p:sp>
      <p:sp>
        <p:nvSpPr>
          <p:cNvPr id="5" name="Rectangle 1"/>
          <p:cNvSpPr>
            <a:spLocks noGrp="1" noChangeArrowheads="1"/>
          </p:cNvSpPr>
          <p:nvPr>
            <p:ph type="body" idx="1"/>
          </p:nvPr>
        </p:nvSpPr>
        <p:spPr bwMode="auto">
          <a:xfrm>
            <a:off x="685800" y="738848"/>
            <a:ext cx="8181474" cy="539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indent="0">
              <a:buNone/>
            </a:pPr>
            <a:r>
              <a:rPr lang="en-US" sz="1800" b="1" dirty="0" smtClean="0"/>
              <a:t>2. </a:t>
            </a:r>
            <a:r>
              <a:rPr lang="en-US" sz="1800" b="1" u="sng" dirty="0" smtClean="0"/>
              <a:t>Create </a:t>
            </a:r>
            <a:r>
              <a:rPr lang="en-US" sz="1800" b="1" u="sng" dirty="0"/>
              <a:t>a Scanner object</a:t>
            </a:r>
            <a:r>
              <a:rPr lang="en-US" sz="1800" dirty="0"/>
              <a:t>: You then create a Scanner object that will be used to </a:t>
            </a:r>
            <a:r>
              <a:rPr lang="en-US" sz="1800" dirty="0" smtClean="0"/>
              <a:t> read </a:t>
            </a:r>
            <a:r>
              <a:rPr lang="en-US" sz="1800" dirty="0"/>
              <a:t>input from the user</a:t>
            </a:r>
            <a:r>
              <a:rPr lang="en-US" sz="1800" dirty="0" smtClean="0"/>
              <a:t>.</a:t>
            </a:r>
          </a:p>
          <a:p>
            <a:pPr marL="114300" indent="0">
              <a:buNone/>
            </a:pPr>
            <a:endParaRPr lang="en-US" sz="1800" dirty="0"/>
          </a:p>
          <a:p>
            <a:pPr marL="114300" indent="0">
              <a:buNone/>
            </a:pPr>
            <a:r>
              <a:rPr lang="en-US" sz="1800" dirty="0" smtClean="0"/>
              <a:t>	</a:t>
            </a:r>
            <a:r>
              <a:rPr lang="en-US" sz="1800" b="1" dirty="0" smtClean="0"/>
              <a:t> </a:t>
            </a:r>
          </a:p>
          <a:p>
            <a:pPr marL="114300" indent="0">
              <a:buNone/>
            </a:pPr>
            <a:r>
              <a:rPr lang="en-US" sz="1800" dirty="0" smtClean="0"/>
              <a:t>Here</a:t>
            </a:r>
            <a:r>
              <a:rPr lang="en-US" sz="1800" dirty="0"/>
              <a:t>, </a:t>
            </a:r>
            <a:r>
              <a:rPr lang="en-US" sz="1800" b="1" dirty="0"/>
              <a:t>System.in </a:t>
            </a:r>
            <a:r>
              <a:rPr lang="en-US" sz="1800" dirty="0"/>
              <a:t>refers to the standard input stream (keyboard).</a:t>
            </a:r>
          </a:p>
          <a:p>
            <a:pPr marL="114300" indent="0">
              <a:buNone/>
            </a:pPr>
            <a:r>
              <a:rPr lang="en-US" sz="1800" b="1" dirty="0" smtClean="0"/>
              <a:t>3. </a:t>
            </a:r>
            <a:r>
              <a:rPr lang="en-US" sz="1800" b="1" u="sng" dirty="0" smtClean="0"/>
              <a:t>Read </a:t>
            </a:r>
            <a:r>
              <a:rPr lang="en-US" sz="1800" b="1" u="sng" dirty="0"/>
              <a:t>input</a:t>
            </a:r>
            <a:r>
              <a:rPr lang="en-US" sz="1800" u="sng" dirty="0"/>
              <a:t>:</a:t>
            </a:r>
            <a:r>
              <a:rPr lang="en-US" sz="1800" dirty="0"/>
              <a:t> Use methods of the Scanner class to read input. </a:t>
            </a:r>
            <a:endParaRPr lang="en-US" sz="1800" dirty="0" smtClean="0"/>
          </a:p>
          <a:p>
            <a:pPr marL="114300" indent="0">
              <a:buNone/>
            </a:pPr>
            <a:r>
              <a:rPr lang="en-US" sz="1800" dirty="0" smtClean="0"/>
              <a:t>Some </a:t>
            </a:r>
            <a:r>
              <a:rPr lang="en-US" sz="1800" dirty="0"/>
              <a:t>commonly used methods are</a:t>
            </a:r>
            <a:r>
              <a:rPr lang="en-US" sz="1800" dirty="0" smtClean="0"/>
              <a:t>:</a:t>
            </a:r>
          </a:p>
          <a:p>
            <a:pPr marL="1485900" lvl="2" indent="-457200">
              <a:buFont typeface="+mj-lt"/>
              <a:buAutoNum type="arabicPeriod"/>
            </a:pPr>
            <a:r>
              <a:rPr lang="en-US" sz="2000" dirty="0" err="1" smtClean="0"/>
              <a:t>nextLine</a:t>
            </a:r>
            <a:r>
              <a:rPr lang="en-US" sz="2000" dirty="0"/>
              <a:t>() for reading strings (including spaces).</a:t>
            </a:r>
          </a:p>
          <a:p>
            <a:pPr marL="1485900" lvl="2" indent="-457200">
              <a:buFont typeface="+mj-lt"/>
              <a:buAutoNum type="arabicPeriod"/>
            </a:pPr>
            <a:r>
              <a:rPr lang="en-US" sz="2000" dirty="0" err="1"/>
              <a:t>nextInt</a:t>
            </a:r>
            <a:r>
              <a:rPr lang="en-US" sz="2000" dirty="0"/>
              <a:t>() for reading integers.</a:t>
            </a:r>
          </a:p>
          <a:p>
            <a:pPr marL="1485900" lvl="2" indent="-457200">
              <a:buFont typeface="+mj-lt"/>
              <a:buAutoNum type="arabicPeriod"/>
            </a:pPr>
            <a:r>
              <a:rPr lang="en-US" sz="2000" dirty="0" err="1"/>
              <a:t>nextDouble</a:t>
            </a:r>
            <a:r>
              <a:rPr lang="en-US" sz="2000" dirty="0"/>
              <a:t>() for reading floating-point numbers.</a:t>
            </a:r>
          </a:p>
          <a:p>
            <a:pPr marL="1485900" lvl="2" indent="-457200">
              <a:buFont typeface="+mj-lt"/>
              <a:buAutoNum type="arabicPeriod"/>
            </a:pPr>
            <a:r>
              <a:rPr lang="en-US" sz="2000" dirty="0" err="1"/>
              <a:t>nextBoolean</a:t>
            </a:r>
            <a:r>
              <a:rPr lang="en-US" sz="2000" dirty="0"/>
              <a:t>() for reading boolean </a:t>
            </a:r>
            <a:r>
              <a:rPr lang="en-US" sz="2000" dirty="0" smtClean="0"/>
              <a:t>values.</a:t>
            </a:r>
          </a:p>
          <a:p>
            <a:pPr marL="1028700" lvl="2" indent="0">
              <a:buNone/>
            </a:pPr>
            <a:endParaRPr lang="en-US" sz="2000" dirty="0" smtClean="0"/>
          </a:p>
          <a:p>
            <a:pPr marL="114300" indent="0">
              <a:buNone/>
            </a:pPr>
            <a:endParaRPr lang="en-US" sz="1800" b="1" dirty="0" smtClean="0"/>
          </a:p>
          <a:p>
            <a:pPr marL="114300" indent="0">
              <a:buNone/>
            </a:pPr>
            <a:r>
              <a:rPr lang="en-US" sz="1800" b="1" u="sng" dirty="0" smtClean="0"/>
              <a:t>4Close the Scanner</a:t>
            </a:r>
            <a:r>
              <a:rPr lang="en-US" sz="1800" dirty="0" smtClean="0"/>
              <a:t>: After you're done reading input, it's a good practice to close the Scanner object to free up resources.</a:t>
            </a:r>
          </a:p>
          <a:p>
            <a:pPr marL="114300" indent="0">
              <a:buNone/>
            </a:pPr>
            <a:endParaRPr lang="en-US" sz="1800" dirty="0"/>
          </a:p>
        </p:txBody>
      </p:sp>
      <p:pic>
        <p:nvPicPr>
          <p:cNvPr id="8" name="Picture 7"/>
          <p:cNvPicPr>
            <a:picLocks noChangeAspect="1"/>
          </p:cNvPicPr>
          <p:nvPr/>
        </p:nvPicPr>
        <p:blipFill>
          <a:blip r:embed="rId2"/>
          <a:stretch>
            <a:fillRect/>
          </a:stretch>
        </p:blipFill>
        <p:spPr>
          <a:xfrm>
            <a:off x="819405" y="1572658"/>
            <a:ext cx="5211526" cy="308739"/>
          </a:xfrm>
          <a:prstGeom prst="rect">
            <a:avLst/>
          </a:prstGeom>
        </p:spPr>
      </p:pic>
      <p:pic>
        <p:nvPicPr>
          <p:cNvPr id="9" name="Picture 8"/>
          <p:cNvPicPr>
            <a:picLocks noChangeAspect="1"/>
          </p:cNvPicPr>
          <p:nvPr/>
        </p:nvPicPr>
        <p:blipFill>
          <a:blip r:embed="rId3"/>
          <a:stretch>
            <a:fillRect/>
          </a:stretch>
        </p:blipFill>
        <p:spPr>
          <a:xfrm>
            <a:off x="1232310" y="4712733"/>
            <a:ext cx="7445322" cy="301055"/>
          </a:xfrm>
          <a:prstGeom prst="rect">
            <a:avLst/>
          </a:prstGeom>
        </p:spPr>
      </p:pic>
      <p:pic>
        <p:nvPicPr>
          <p:cNvPr id="10" name="Picture 9"/>
          <p:cNvPicPr>
            <a:picLocks noChangeAspect="1"/>
          </p:cNvPicPr>
          <p:nvPr/>
        </p:nvPicPr>
        <p:blipFill>
          <a:blip r:embed="rId4"/>
          <a:stretch>
            <a:fillRect/>
          </a:stretch>
        </p:blipFill>
        <p:spPr>
          <a:xfrm>
            <a:off x="4404404" y="5615368"/>
            <a:ext cx="2407363" cy="332050"/>
          </a:xfrm>
          <a:prstGeom prst="rect">
            <a:avLst/>
          </a:prstGeom>
        </p:spPr>
      </p:pic>
    </p:spTree>
    <p:extLst>
      <p:ext uri="{BB962C8B-B14F-4D97-AF65-F5344CB8AC3E}">
        <p14:creationId xmlns:p14="http://schemas.microsoft.com/office/powerpoint/2010/main" val="7904898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28337"/>
            <a:ext cx="7772400" cy="461211"/>
          </a:xfrm>
        </p:spPr>
        <p:txBody>
          <a:bodyPr/>
          <a:lstStyle/>
          <a:p>
            <a:r>
              <a:rPr lang="en-US" sz="2000" b="1" dirty="0"/>
              <a:t>Example 1: Reading a String</a:t>
            </a:r>
          </a:p>
        </p:txBody>
      </p:sp>
      <p:sp>
        <p:nvSpPr>
          <p:cNvPr id="3" name="Text Placeholder 2"/>
          <p:cNvSpPr>
            <a:spLocks noGrp="1"/>
          </p:cNvSpPr>
          <p:nvPr>
            <p:ph type="body" idx="1"/>
          </p:nvPr>
        </p:nvSpPr>
        <p:spPr>
          <a:xfrm>
            <a:off x="685800" y="589548"/>
            <a:ext cx="7772400" cy="5991726"/>
          </a:xfrm>
        </p:spPr>
        <p:txBody>
          <a:bodyPr/>
          <a:lstStyle/>
          <a:p>
            <a:pPr marL="114300" indent="0">
              <a:buNone/>
            </a:pPr>
            <a:r>
              <a:rPr lang="en-US" sz="1800" b="1" dirty="0"/>
              <a:t>import java.util.Scanner;</a:t>
            </a:r>
          </a:p>
          <a:p>
            <a:pPr marL="114300" indent="0">
              <a:buNone/>
            </a:pPr>
            <a:endParaRPr lang="en-US" sz="1800" b="1" dirty="0" smtClean="0"/>
          </a:p>
          <a:p>
            <a:pPr marL="114300" indent="0">
              <a:buNone/>
            </a:pPr>
            <a:r>
              <a:rPr lang="en-US" sz="1800" b="1" dirty="0" smtClean="0"/>
              <a:t>public </a:t>
            </a:r>
            <a:r>
              <a:rPr lang="en-US" sz="1800" b="1" dirty="0"/>
              <a:t>class </a:t>
            </a:r>
            <a:r>
              <a:rPr lang="en-US" sz="1800" b="1" dirty="0" err="1"/>
              <a:t>UserInputExample</a:t>
            </a:r>
            <a:r>
              <a:rPr lang="en-US" sz="1800" b="1" dirty="0"/>
              <a:t> {</a:t>
            </a:r>
          </a:p>
          <a:p>
            <a:pPr marL="114300" indent="0">
              <a:buNone/>
            </a:pPr>
            <a:r>
              <a:rPr lang="en-US" sz="1800" b="1" dirty="0"/>
              <a:t>    public static void main(String[] args) {</a:t>
            </a:r>
          </a:p>
          <a:p>
            <a:pPr marL="114300" indent="0">
              <a:buNone/>
            </a:pPr>
            <a:r>
              <a:rPr lang="en-US" sz="1800" b="1" dirty="0"/>
              <a:t>        // Create a Scanner object</a:t>
            </a:r>
          </a:p>
          <a:p>
            <a:pPr marL="114300" indent="0">
              <a:buNone/>
            </a:pPr>
            <a:r>
              <a:rPr lang="en-US" sz="1800" b="1" dirty="0"/>
              <a:t>        Scanner </a:t>
            </a:r>
            <a:r>
              <a:rPr lang="en-US" sz="1800" b="1" dirty="0" err="1"/>
              <a:t>scanner</a:t>
            </a:r>
            <a:r>
              <a:rPr lang="en-US" sz="1800" b="1" dirty="0"/>
              <a:t> = new Scanner(System.in);</a:t>
            </a:r>
          </a:p>
          <a:p>
            <a:pPr marL="114300" indent="0">
              <a:buNone/>
            </a:pPr>
            <a:endParaRPr lang="en-US" sz="1800" b="1" dirty="0"/>
          </a:p>
          <a:p>
            <a:pPr marL="114300" indent="0">
              <a:buNone/>
            </a:pPr>
            <a:r>
              <a:rPr lang="en-US" sz="1800" b="1" dirty="0"/>
              <a:t>        // Ask for user input</a:t>
            </a:r>
          </a:p>
          <a:p>
            <a:pPr marL="114300" indent="0">
              <a:buNone/>
            </a:pPr>
            <a:r>
              <a:rPr lang="en-US" sz="1800" b="1" dirty="0"/>
              <a:t>        System.out.print("Enter your name: ");</a:t>
            </a:r>
          </a:p>
          <a:p>
            <a:pPr marL="114300" indent="0">
              <a:buNone/>
            </a:pPr>
            <a:r>
              <a:rPr lang="en-US" sz="1800" b="1" dirty="0"/>
              <a:t>        String name = scanner.nextLine();  // Read a line of text (string)</a:t>
            </a:r>
          </a:p>
          <a:p>
            <a:pPr marL="114300" indent="0">
              <a:buNone/>
            </a:pPr>
            <a:endParaRPr lang="en-US" sz="1800" b="1" dirty="0"/>
          </a:p>
          <a:p>
            <a:pPr marL="114300" indent="0">
              <a:buNone/>
            </a:pPr>
            <a:r>
              <a:rPr lang="en-US" sz="1800" b="1" dirty="0"/>
              <a:t>        // Display the input</a:t>
            </a:r>
          </a:p>
          <a:p>
            <a:pPr marL="114300" indent="0">
              <a:buNone/>
            </a:pPr>
            <a:r>
              <a:rPr lang="en-US" sz="1800" b="1" dirty="0"/>
              <a:t>        System.out.println("Hello, " + name + "!");</a:t>
            </a:r>
          </a:p>
          <a:p>
            <a:pPr marL="114300" indent="0">
              <a:buNone/>
            </a:pPr>
            <a:endParaRPr lang="en-US" sz="1800" b="1" dirty="0"/>
          </a:p>
          <a:p>
            <a:pPr marL="114300" indent="0">
              <a:buNone/>
            </a:pPr>
            <a:r>
              <a:rPr lang="en-US" sz="1800" b="1" dirty="0"/>
              <a:t>        // Close the scanner</a:t>
            </a:r>
          </a:p>
          <a:p>
            <a:pPr marL="114300" indent="0">
              <a:buNone/>
            </a:pPr>
            <a:r>
              <a:rPr lang="en-US" sz="1800" b="1" dirty="0"/>
              <a:t>        scanner.close();</a:t>
            </a:r>
          </a:p>
          <a:p>
            <a:pPr marL="114300" indent="0">
              <a:buNone/>
            </a:pPr>
            <a:r>
              <a:rPr lang="en-US" sz="1800" b="1" dirty="0"/>
              <a:t>    }</a:t>
            </a:r>
          </a:p>
          <a:p>
            <a:pPr marL="114300" indent="0">
              <a:buNone/>
            </a:pPr>
            <a:r>
              <a:rPr lang="en-US" sz="1800" dirty="0"/>
              <a:t>}</a:t>
            </a:r>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extLst>
      <p:ext uri="{BB962C8B-B14F-4D97-AF65-F5344CB8AC3E}">
        <p14:creationId xmlns:p14="http://schemas.microsoft.com/office/powerpoint/2010/main" val="16104180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8308"/>
            <a:ext cx="7772400" cy="631433"/>
          </a:xfrm>
        </p:spPr>
        <p:txBody>
          <a:bodyPr/>
          <a:lstStyle/>
          <a:p>
            <a:r>
              <a:rPr lang="en-US" sz="2400" b="1" dirty="0"/>
              <a:t>Example </a:t>
            </a:r>
            <a:r>
              <a:rPr lang="en-US" sz="2400" b="1" dirty="0" smtClean="0"/>
              <a:t>2: </a:t>
            </a:r>
            <a:r>
              <a:rPr lang="en-US" sz="2400" b="1" dirty="0"/>
              <a:t>Reading Multiple Types of Input</a:t>
            </a:r>
          </a:p>
        </p:txBody>
      </p:sp>
      <p:sp>
        <p:nvSpPr>
          <p:cNvPr id="3" name="Text Placeholder 2"/>
          <p:cNvSpPr>
            <a:spLocks noGrp="1"/>
          </p:cNvSpPr>
          <p:nvPr>
            <p:ph type="body" idx="1"/>
          </p:nvPr>
        </p:nvSpPr>
        <p:spPr>
          <a:xfrm>
            <a:off x="685800" y="678096"/>
            <a:ext cx="7772400" cy="6027504"/>
          </a:xfrm>
        </p:spPr>
        <p:txBody>
          <a:bodyPr/>
          <a:lstStyle/>
          <a:p>
            <a:pPr marL="114300" indent="0">
              <a:buNone/>
            </a:pPr>
            <a:r>
              <a:rPr lang="en-US" sz="1400" b="1" dirty="0"/>
              <a:t>import java.util.Scanner;</a:t>
            </a:r>
          </a:p>
          <a:p>
            <a:pPr marL="114300" indent="0">
              <a:buNone/>
            </a:pPr>
            <a:endParaRPr lang="en-US" sz="1400" b="1" dirty="0"/>
          </a:p>
          <a:p>
            <a:pPr marL="114300" indent="0">
              <a:buNone/>
            </a:pPr>
            <a:r>
              <a:rPr lang="en-US" sz="1400" b="1" dirty="0"/>
              <a:t>public class </a:t>
            </a:r>
            <a:r>
              <a:rPr lang="en-US" sz="1400" b="1" dirty="0" err="1"/>
              <a:t>UserInputExample</a:t>
            </a:r>
            <a:r>
              <a:rPr lang="en-US" sz="1400" b="1" dirty="0"/>
              <a:t> {</a:t>
            </a:r>
          </a:p>
          <a:p>
            <a:pPr marL="114300" indent="0">
              <a:buNone/>
            </a:pPr>
            <a:r>
              <a:rPr lang="en-US" sz="1400" b="1" dirty="0"/>
              <a:t>    public static void main(String[] args) {</a:t>
            </a:r>
          </a:p>
          <a:p>
            <a:pPr marL="114300" indent="0">
              <a:buNone/>
            </a:pPr>
            <a:r>
              <a:rPr lang="en-US" sz="1400" b="1" dirty="0"/>
              <a:t>        // Create a Scanner object</a:t>
            </a:r>
          </a:p>
          <a:p>
            <a:pPr marL="114300" indent="0">
              <a:buNone/>
            </a:pPr>
            <a:r>
              <a:rPr lang="en-US" sz="1400" b="1" dirty="0"/>
              <a:t>        Scanner </a:t>
            </a:r>
            <a:r>
              <a:rPr lang="en-US" sz="1400" b="1" dirty="0" err="1"/>
              <a:t>scanner</a:t>
            </a:r>
            <a:r>
              <a:rPr lang="en-US" sz="1400" b="1" dirty="0"/>
              <a:t> = new Scanner(System.in);</a:t>
            </a:r>
          </a:p>
          <a:p>
            <a:pPr marL="114300" indent="0">
              <a:buNone/>
            </a:pPr>
            <a:r>
              <a:rPr lang="en-US" sz="1400" b="1" dirty="0" smtClean="0"/>
              <a:t>        </a:t>
            </a:r>
            <a:r>
              <a:rPr lang="en-US" sz="1400" b="1" dirty="0"/>
              <a:t>// Ask for user input</a:t>
            </a:r>
          </a:p>
          <a:p>
            <a:pPr marL="114300" indent="0">
              <a:buNone/>
            </a:pPr>
            <a:r>
              <a:rPr lang="en-US" sz="1400" b="1" dirty="0"/>
              <a:t>        System.out.print("Enter your name: ");</a:t>
            </a:r>
          </a:p>
          <a:p>
            <a:pPr marL="114300" indent="0">
              <a:buNone/>
            </a:pPr>
            <a:r>
              <a:rPr lang="en-US" sz="1400" b="1" dirty="0"/>
              <a:t>        String name = scanner.nextLine();  // Read a string</a:t>
            </a:r>
          </a:p>
          <a:p>
            <a:pPr marL="114300" indent="0">
              <a:buNone/>
            </a:pPr>
            <a:r>
              <a:rPr lang="en-US" sz="1400" b="1" dirty="0" smtClean="0"/>
              <a:t>        </a:t>
            </a:r>
            <a:r>
              <a:rPr lang="en-US" sz="1400" b="1" dirty="0"/>
              <a:t>System.out.print("Enter your age: ");</a:t>
            </a:r>
          </a:p>
          <a:p>
            <a:pPr marL="114300" indent="0">
              <a:buNone/>
            </a:pPr>
            <a:r>
              <a:rPr lang="en-US" sz="1400" b="1" dirty="0"/>
              <a:t>        int age = </a:t>
            </a:r>
            <a:r>
              <a:rPr lang="en-US" sz="1400" b="1" dirty="0" err="1"/>
              <a:t>scanner.nextInt</a:t>
            </a:r>
            <a:r>
              <a:rPr lang="en-US" sz="1400" b="1" dirty="0"/>
              <a:t>();  // Read an integer</a:t>
            </a:r>
          </a:p>
          <a:p>
            <a:pPr marL="114300" indent="0">
              <a:buNone/>
            </a:pPr>
            <a:r>
              <a:rPr lang="en-US" sz="1400" b="1" dirty="0" smtClean="0"/>
              <a:t>        </a:t>
            </a:r>
            <a:r>
              <a:rPr lang="en-US" sz="1400" b="1" dirty="0"/>
              <a:t>System.out.print("Enter your height: ");</a:t>
            </a:r>
          </a:p>
          <a:p>
            <a:pPr marL="114300" indent="0">
              <a:buNone/>
            </a:pPr>
            <a:r>
              <a:rPr lang="en-US" sz="1400" b="1" dirty="0"/>
              <a:t>        double height = </a:t>
            </a:r>
            <a:r>
              <a:rPr lang="en-US" sz="1400" b="1" dirty="0" err="1"/>
              <a:t>scanner.nextDouble</a:t>
            </a:r>
            <a:r>
              <a:rPr lang="en-US" sz="1400" b="1" dirty="0"/>
              <a:t>();  // Read a double</a:t>
            </a:r>
          </a:p>
          <a:p>
            <a:pPr marL="114300" indent="0">
              <a:buNone/>
            </a:pPr>
            <a:r>
              <a:rPr lang="en-US" sz="1400" b="1" dirty="0" smtClean="0"/>
              <a:t>        </a:t>
            </a:r>
            <a:r>
              <a:rPr lang="en-US" sz="1400" b="1" dirty="0"/>
              <a:t>// Display the input</a:t>
            </a:r>
          </a:p>
          <a:p>
            <a:pPr marL="114300" indent="0">
              <a:buNone/>
            </a:pPr>
            <a:r>
              <a:rPr lang="en-US" sz="1400" b="1" dirty="0"/>
              <a:t>        System.out.println("Name: " + name);</a:t>
            </a:r>
          </a:p>
          <a:p>
            <a:pPr marL="114300" indent="0">
              <a:buNone/>
            </a:pPr>
            <a:r>
              <a:rPr lang="en-US" sz="1400" b="1" dirty="0"/>
              <a:t>        System.out.println("Age: " + age);</a:t>
            </a:r>
          </a:p>
          <a:p>
            <a:pPr marL="114300" indent="0">
              <a:buNone/>
            </a:pPr>
            <a:r>
              <a:rPr lang="en-US" sz="1400" b="1" dirty="0"/>
              <a:t>        System.out.println("Height: " + height);</a:t>
            </a:r>
          </a:p>
          <a:p>
            <a:pPr marL="114300" indent="0">
              <a:buNone/>
            </a:pPr>
            <a:endParaRPr lang="en-US" sz="1400" b="1" dirty="0"/>
          </a:p>
          <a:p>
            <a:pPr marL="114300" indent="0">
              <a:buNone/>
            </a:pPr>
            <a:r>
              <a:rPr lang="en-US" sz="1400" b="1" dirty="0"/>
              <a:t>        // Close the scanner</a:t>
            </a:r>
          </a:p>
          <a:p>
            <a:pPr marL="114300" indent="0">
              <a:buNone/>
            </a:pPr>
            <a:r>
              <a:rPr lang="en-US" sz="1400" b="1" dirty="0"/>
              <a:t>        scanner.close();</a:t>
            </a:r>
          </a:p>
          <a:p>
            <a:pPr marL="114300" indent="0">
              <a:buNone/>
            </a:pPr>
            <a:r>
              <a:rPr lang="en-US" sz="1400" b="1" dirty="0"/>
              <a:t>    }</a:t>
            </a:r>
          </a:p>
          <a:p>
            <a:pPr marL="114300" indent="0">
              <a:buNone/>
            </a:pPr>
            <a:r>
              <a:rPr lang="en-US" sz="1400" b="1" dirty="0"/>
              <a: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Tree>
    <p:extLst>
      <p:ext uri="{BB962C8B-B14F-4D97-AF65-F5344CB8AC3E}">
        <p14:creationId xmlns:p14="http://schemas.microsoft.com/office/powerpoint/2010/main" val="26544580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4668"/>
            <a:ext cx="7772400" cy="446498"/>
          </a:xfrm>
        </p:spPr>
        <p:txBody>
          <a:bodyPr/>
          <a:lstStyle/>
          <a:p>
            <a:r>
              <a:rPr lang="en-US" sz="2400" b="1" dirty="0"/>
              <a:t>Example: Collecting and Validating User Input</a:t>
            </a:r>
          </a:p>
        </p:txBody>
      </p:sp>
      <p:sp>
        <p:nvSpPr>
          <p:cNvPr id="3" name="Text Placeholder 2"/>
          <p:cNvSpPr>
            <a:spLocks noGrp="1"/>
          </p:cNvSpPr>
          <p:nvPr>
            <p:ph type="body" idx="1"/>
          </p:nvPr>
        </p:nvSpPr>
        <p:spPr>
          <a:xfrm>
            <a:off x="809090" y="537518"/>
            <a:ext cx="7772400" cy="6409192"/>
          </a:xfrm>
        </p:spPr>
        <p:txBody>
          <a:bodyPr/>
          <a:lstStyle/>
          <a:p>
            <a:pPr marL="114300" indent="0">
              <a:buNone/>
            </a:pPr>
            <a:r>
              <a:rPr lang="en-US" sz="1400" b="1" dirty="0"/>
              <a:t>import java.util.Scanner;</a:t>
            </a:r>
          </a:p>
          <a:p>
            <a:pPr marL="114300" indent="0">
              <a:buNone/>
            </a:pPr>
            <a:endParaRPr lang="en-US" sz="1400" b="1" dirty="0"/>
          </a:p>
          <a:p>
            <a:pPr marL="114300" indent="0">
              <a:buNone/>
            </a:pPr>
            <a:r>
              <a:rPr lang="en-US" sz="1400" b="1" dirty="0"/>
              <a:t>public class LoginSystem {</a:t>
            </a:r>
          </a:p>
          <a:p>
            <a:pPr marL="114300" indent="0">
              <a:buNone/>
            </a:pPr>
            <a:r>
              <a:rPr lang="en-US" sz="1400" b="1" dirty="0"/>
              <a:t>    public static void main(String[] args) {</a:t>
            </a:r>
          </a:p>
          <a:p>
            <a:pPr marL="114300" indent="0">
              <a:buNone/>
            </a:pPr>
            <a:r>
              <a:rPr lang="en-US" sz="1400" b="1" dirty="0"/>
              <a:t>        // Create a Scanner object to get input from the user</a:t>
            </a:r>
          </a:p>
          <a:p>
            <a:pPr marL="114300" indent="0">
              <a:buNone/>
            </a:pPr>
            <a:r>
              <a:rPr lang="en-US" sz="1400" b="1" dirty="0"/>
              <a:t>        Scanner scanner = new Scanner(System.in);</a:t>
            </a:r>
          </a:p>
          <a:p>
            <a:pPr marL="114300" indent="0">
              <a:buNone/>
            </a:pPr>
            <a:r>
              <a:rPr lang="en-US" sz="1400" b="1" dirty="0" smtClean="0"/>
              <a:t>        </a:t>
            </a:r>
            <a:r>
              <a:rPr lang="en-US" sz="1400" b="1" dirty="0"/>
              <a:t>// Prompt the user for a username</a:t>
            </a:r>
          </a:p>
          <a:p>
            <a:pPr marL="114300" indent="0">
              <a:buNone/>
            </a:pPr>
            <a:r>
              <a:rPr lang="en-US" sz="1400" b="1" dirty="0"/>
              <a:t>        System.out.print("Enter username: ");</a:t>
            </a:r>
          </a:p>
          <a:p>
            <a:pPr marL="114300" indent="0">
              <a:buNone/>
            </a:pPr>
            <a:r>
              <a:rPr lang="en-US" sz="1400" b="1" dirty="0"/>
              <a:t>        String username = scanner.nextLine();  // Read the user's username</a:t>
            </a:r>
          </a:p>
          <a:p>
            <a:pPr marL="114300" indent="0">
              <a:buNone/>
            </a:pPr>
            <a:r>
              <a:rPr lang="en-US" sz="1400" b="1" dirty="0" smtClean="0"/>
              <a:t>        </a:t>
            </a:r>
            <a:r>
              <a:rPr lang="en-US" sz="1400" b="1" dirty="0"/>
              <a:t>// Prompt the user for a password</a:t>
            </a:r>
          </a:p>
          <a:p>
            <a:pPr marL="114300" indent="0">
              <a:buNone/>
            </a:pPr>
            <a:r>
              <a:rPr lang="en-US" sz="1400" b="1" dirty="0"/>
              <a:t>        System.out.print("Enter password: ");</a:t>
            </a:r>
          </a:p>
          <a:p>
            <a:pPr marL="114300" indent="0">
              <a:buNone/>
            </a:pPr>
            <a:r>
              <a:rPr lang="en-US" sz="1400" b="1" dirty="0"/>
              <a:t>        String password = scanner.nextLine();  // Read the user's password</a:t>
            </a:r>
          </a:p>
          <a:p>
            <a:pPr marL="114300" indent="0">
              <a:buNone/>
            </a:pPr>
            <a:r>
              <a:rPr lang="en-US" sz="1400" b="1" dirty="0" smtClean="0"/>
              <a:t>        </a:t>
            </a:r>
            <a:r>
              <a:rPr lang="en-US" sz="1400" b="1" dirty="0"/>
              <a:t>// Conditional statement to check if the entered username and password are correct</a:t>
            </a:r>
          </a:p>
          <a:p>
            <a:pPr marL="114300" indent="0">
              <a:buNone/>
            </a:pPr>
            <a:r>
              <a:rPr lang="en-US" sz="1400" b="1" dirty="0"/>
              <a:t>        if (username.equals("admin") &amp;&amp; password.equals("password123")) {</a:t>
            </a:r>
          </a:p>
          <a:p>
            <a:pPr marL="114300" indent="0">
              <a:buNone/>
            </a:pPr>
            <a:r>
              <a:rPr lang="en-US" sz="1400" b="1" dirty="0"/>
              <a:t>            // If both the username and password are correct</a:t>
            </a:r>
          </a:p>
          <a:p>
            <a:pPr marL="114300" indent="0">
              <a:buNone/>
            </a:pPr>
            <a:r>
              <a:rPr lang="en-US" sz="1400" b="1" dirty="0"/>
              <a:t>            System.out.println("Login successful! Welcome, " + username + ".");</a:t>
            </a:r>
          </a:p>
          <a:p>
            <a:pPr marL="114300" indent="0">
              <a:buNone/>
            </a:pPr>
            <a:r>
              <a:rPr lang="en-US" sz="1400" b="1" dirty="0"/>
              <a:t>        } else {</a:t>
            </a:r>
          </a:p>
          <a:p>
            <a:pPr marL="114300" indent="0">
              <a:buNone/>
            </a:pPr>
            <a:r>
              <a:rPr lang="en-US" sz="1400" b="1" dirty="0"/>
              <a:t>            // If either the username or password is incorrect</a:t>
            </a:r>
          </a:p>
          <a:p>
            <a:pPr marL="114300" indent="0">
              <a:buNone/>
            </a:pPr>
            <a:r>
              <a:rPr lang="en-US" sz="1400" b="1" dirty="0"/>
              <a:t>            System.out.println("Invalid username or password. Please try again.");</a:t>
            </a:r>
          </a:p>
          <a:p>
            <a:pPr marL="114300" indent="0">
              <a:buNone/>
            </a:pPr>
            <a:r>
              <a:rPr lang="en-US" sz="1400" b="1" dirty="0"/>
              <a:t>        }</a:t>
            </a:r>
          </a:p>
          <a:p>
            <a:pPr marL="114300" indent="0">
              <a:buNone/>
            </a:pPr>
            <a:r>
              <a:rPr lang="en-US" sz="1400" b="1" dirty="0" smtClean="0"/>
              <a:t>        </a:t>
            </a:r>
            <a:r>
              <a:rPr lang="en-US" sz="1400" b="1" dirty="0"/>
              <a:t>// Close the scanner to free resources</a:t>
            </a:r>
          </a:p>
          <a:p>
            <a:pPr marL="114300" indent="0">
              <a:buNone/>
            </a:pPr>
            <a:r>
              <a:rPr lang="en-US" sz="1400" b="1" dirty="0"/>
              <a:t>        scanner.close();</a:t>
            </a:r>
          </a:p>
          <a:p>
            <a:pPr marL="114300" indent="0">
              <a:buNone/>
            </a:pPr>
            <a:r>
              <a:rPr lang="en-US" sz="1400" b="1" dirty="0"/>
              <a:t>    }</a:t>
            </a:r>
          </a:p>
          <a:p>
            <a:pPr marL="114300" indent="0">
              <a:buNone/>
            </a:pPr>
            <a:r>
              <a:rPr lang="en-US" sz="1400" b="1" dirty="0"/>
              <a:t>}</a:t>
            </a:r>
          </a:p>
          <a:p>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Tree>
    <p:extLst>
      <p:ext uri="{BB962C8B-B14F-4D97-AF65-F5344CB8AC3E}">
        <p14:creationId xmlns:p14="http://schemas.microsoft.com/office/powerpoint/2010/main" val="30317719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txBox="1">
            <a:spLocks noGrp="1"/>
          </p:cNvSpPr>
          <p:nvPr>
            <p:ph type="body" idx="1"/>
          </p:nvPr>
        </p:nvSpPr>
        <p:spPr>
          <a:xfrm>
            <a:off x="767993" y="1046252"/>
            <a:ext cx="7772400" cy="4114800"/>
          </a:xfrm>
          <a:prstGeom prst="rect">
            <a:avLst/>
          </a:prstGeom>
          <a:noFill/>
          <a:ln>
            <a:noFill/>
          </a:ln>
        </p:spPr>
        <p:txBody>
          <a:bodyPr spcFirstLastPara="1" wrap="square" lIns="91425" tIns="45700" rIns="91425" bIns="45700" anchor="t" anchorCtr="0">
            <a:noAutofit/>
          </a:bodyPr>
          <a:lstStyle/>
          <a:p>
            <a:pPr marL="0" lvl="0" indent="0" algn="ctr">
              <a:spcBef>
                <a:spcPts val="0"/>
              </a:spcBef>
              <a:buSzPts val="4800"/>
              <a:buNone/>
            </a:pPr>
            <a:endParaRPr lang="en-US" sz="4800" b="1" dirty="0" smtClean="0">
              <a:solidFill>
                <a:srgbClr val="C00000"/>
              </a:solidFill>
            </a:endParaRPr>
          </a:p>
          <a:p>
            <a:pPr marL="0" lvl="0" indent="0" algn="ctr">
              <a:spcBef>
                <a:spcPts val="0"/>
              </a:spcBef>
              <a:buSzPts val="4800"/>
              <a:buNone/>
            </a:pPr>
            <a:r>
              <a:rPr lang="en-US" sz="4800" b="1" dirty="0" smtClean="0">
                <a:solidFill>
                  <a:srgbClr val="C00000"/>
                </a:solidFill>
              </a:rPr>
              <a:t>Chap II</a:t>
            </a:r>
          </a:p>
          <a:p>
            <a:pPr marL="114300" lvl="0" indent="0">
              <a:lnSpc>
                <a:spcPct val="150000"/>
              </a:lnSpc>
              <a:buNone/>
            </a:pPr>
            <a:r>
              <a:rPr lang="en-US" b="1" dirty="0" smtClean="0"/>
              <a:t>OBJECT ORIENTED CONCEPTS AND THEIR IMPLEMENTATION IN JAVA</a:t>
            </a:r>
            <a:endParaRPr lang="en-US" b="1"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4758"/>
            <a:ext cx="7772400" cy="523164"/>
          </a:xfrm>
        </p:spPr>
        <p:txBody>
          <a:bodyPr/>
          <a:lstStyle/>
          <a:p>
            <a:r>
              <a:rPr lang="en-US" sz="3200" b="1" dirty="0"/>
              <a:t>INTRODUCTION</a:t>
            </a:r>
            <a:endParaRPr lang="en-US" sz="3200" dirty="0"/>
          </a:p>
        </p:txBody>
      </p:sp>
      <p:sp>
        <p:nvSpPr>
          <p:cNvPr id="3" name="Text Placeholder 2"/>
          <p:cNvSpPr>
            <a:spLocks noGrp="1"/>
          </p:cNvSpPr>
          <p:nvPr>
            <p:ph type="body" idx="1"/>
          </p:nvPr>
        </p:nvSpPr>
        <p:spPr>
          <a:xfrm>
            <a:off x="685800" y="777921"/>
            <a:ext cx="8253484" cy="5927679"/>
          </a:xfrm>
        </p:spPr>
        <p:txBody>
          <a:bodyPr/>
          <a:lstStyle/>
          <a:p>
            <a:pPr marL="114300" indent="0">
              <a:lnSpc>
                <a:spcPct val="150000"/>
              </a:lnSpc>
              <a:buNone/>
            </a:pPr>
            <a:r>
              <a:rPr lang="en-US" sz="2400" dirty="0"/>
              <a:t>The high-level programming languages are broadly categorized in to two categories: </a:t>
            </a:r>
            <a:endParaRPr lang="en-US" sz="2400" dirty="0" smtClean="0"/>
          </a:p>
          <a:p>
            <a:pPr>
              <a:lnSpc>
                <a:spcPct val="150000"/>
              </a:lnSpc>
              <a:buFont typeface="Wingdings" panose="05000000000000000000" pitchFamily="2" charset="2"/>
              <a:buChar char="q"/>
            </a:pPr>
            <a:r>
              <a:rPr lang="en-US" sz="2400" dirty="0"/>
              <a:t>Procedure oriented programming(POP) language. </a:t>
            </a:r>
          </a:p>
          <a:p>
            <a:pPr>
              <a:lnSpc>
                <a:spcPct val="150000"/>
              </a:lnSpc>
              <a:buFont typeface="Wingdings" panose="05000000000000000000" pitchFamily="2" charset="2"/>
              <a:buChar char="q"/>
            </a:pPr>
            <a:r>
              <a:rPr lang="en-US" sz="2400" dirty="0" smtClean="0"/>
              <a:t>Object </a:t>
            </a:r>
            <a:r>
              <a:rPr lang="en-US" sz="2400" dirty="0"/>
              <a:t>oriented </a:t>
            </a:r>
            <a:r>
              <a:rPr lang="en-US" sz="2400" dirty="0" smtClean="0"/>
              <a:t>programming(OOP</a:t>
            </a:r>
            <a:r>
              <a:rPr lang="en-US" sz="2400" dirty="0"/>
              <a:t>) language</a:t>
            </a:r>
            <a:r>
              <a:rPr lang="en-US" sz="2400" dirty="0" smtClean="0"/>
              <a:t>.</a:t>
            </a:r>
          </a:p>
          <a:p>
            <a:pPr marL="114300" indent="0">
              <a:lnSpc>
                <a:spcPct val="150000"/>
              </a:lnSpc>
              <a:buNone/>
            </a:pPr>
            <a:endParaRPr lang="en-US" sz="2400" dirty="0"/>
          </a:p>
          <a:p>
            <a:pPr marL="114300" indent="0">
              <a:lnSpc>
                <a:spcPct val="150000"/>
              </a:lnSpc>
              <a:buNone/>
            </a:pPr>
            <a:r>
              <a:rPr lang="en-US" sz="2400" b="1" dirty="0" smtClean="0">
                <a:solidFill>
                  <a:schemeClr val="accent2">
                    <a:lumMod val="75000"/>
                  </a:schemeClr>
                </a:solidFill>
              </a:rPr>
              <a:t>1. </a:t>
            </a:r>
            <a:r>
              <a:rPr lang="en-US" sz="2400" b="1" dirty="0">
                <a:solidFill>
                  <a:schemeClr val="accent2">
                    <a:lumMod val="75000"/>
                  </a:schemeClr>
                </a:solidFill>
              </a:rPr>
              <a:t>Procedure oriented programming(POP) language. </a:t>
            </a:r>
          </a:p>
          <a:p>
            <a:pPr marL="114300" indent="0">
              <a:lnSpc>
                <a:spcPct val="150000"/>
              </a:lnSpc>
              <a:buNone/>
            </a:pPr>
            <a:r>
              <a:rPr lang="en-US" sz="2400" dirty="0" smtClean="0"/>
              <a:t>Procedure </a:t>
            </a:r>
            <a:r>
              <a:rPr lang="en-US" sz="2400" dirty="0"/>
              <a:t>oriented programming basically consist of writing a list of instruction or actions for the computer to follow and organizing these instruction into groups known as </a:t>
            </a:r>
            <a:r>
              <a:rPr lang="en-US" sz="2400" b="1" dirty="0"/>
              <a:t>functions</a:t>
            </a:r>
            <a:r>
              <a:rPr lang="en-US" sz="2400" dirty="0"/>
              <a:t>.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spTree>
    <p:extLst>
      <p:ext uri="{BB962C8B-B14F-4D97-AF65-F5344CB8AC3E}">
        <p14:creationId xmlns:p14="http://schemas.microsoft.com/office/powerpoint/2010/main" val="719028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Java:</a:t>
            </a:r>
          </a:p>
        </p:txBody>
      </p:sp>
      <p:sp>
        <p:nvSpPr>
          <p:cNvPr id="3" name="Text Placeholder 2"/>
          <p:cNvSpPr>
            <a:spLocks noGrp="1"/>
          </p:cNvSpPr>
          <p:nvPr>
            <p:ph type="body" idx="1"/>
          </p:nvPr>
        </p:nvSpPr>
        <p:spPr>
          <a:xfrm>
            <a:off x="685800" y="1752599"/>
            <a:ext cx="7772400" cy="4730087"/>
          </a:xfrm>
        </p:spPr>
        <p:txBody>
          <a:bodyPr/>
          <a:lstStyle/>
          <a:p>
            <a:pPr algn="just"/>
            <a:r>
              <a:rPr lang="en-US" sz="2400" b="1" dirty="0"/>
              <a:t>Object </a:t>
            </a:r>
            <a:r>
              <a:rPr lang="en-US" sz="2400" b="1" dirty="0" smtClean="0"/>
              <a:t>Oriented: </a:t>
            </a:r>
            <a:r>
              <a:rPr lang="en-US" sz="2400" dirty="0"/>
              <a:t>Java implements basic concepts of Object oriented programming System (OOPS) </a:t>
            </a:r>
            <a:r>
              <a:rPr lang="en-US" sz="2400" dirty="0" smtClean="0"/>
              <a:t>i.e. </a:t>
            </a:r>
            <a:r>
              <a:rPr lang="en-US" sz="2400" dirty="0"/>
              <a:t>Object, Class, Inheritance, Polymorphism, Abstraction, Encapsulation. In Java, everything is an Object. Java can be easily extended since it is based on the Object model.</a:t>
            </a:r>
            <a:endParaRPr lang="en-US" sz="2400" b="1" dirty="0" smtClean="0"/>
          </a:p>
          <a:p>
            <a:pPr algn="just"/>
            <a:r>
              <a:rPr lang="en-US" sz="2400" b="1" dirty="0"/>
              <a:t>Platform </a:t>
            </a:r>
            <a:r>
              <a:rPr lang="en-US" sz="2400" b="1" dirty="0" smtClean="0"/>
              <a:t>Independent: </a:t>
            </a:r>
            <a:r>
              <a:rPr lang="en-US" sz="2400" dirty="0"/>
              <a:t>J</a:t>
            </a:r>
            <a:r>
              <a:rPr lang="en-US" sz="2400" dirty="0" smtClean="0"/>
              <a:t>ava </a:t>
            </a:r>
            <a:r>
              <a:rPr lang="en-US" sz="2400" dirty="0"/>
              <a:t>byte code is distributed over the web and interpreted by the Virtual Machine (JVM) on whichever platform it is being run on.</a:t>
            </a:r>
            <a:endParaRPr lang="en-US" sz="2400" b="1" dirty="0" smtClean="0"/>
          </a:p>
          <a:p>
            <a:pPr algn="just"/>
            <a:r>
              <a:rPr lang="en-US" sz="2400" b="1" dirty="0" smtClean="0"/>
              <a:t>Simple:  </a:t>
            </a:r>
            <a:r>
              <a:rPr lang="en-US" sz="2400" dirty="0"/>
              <a:t>Java fallows the basic Syntax of C,C++. </a:t>
            </a:r>
            <a:endParaRPr lang="en-US" sz="2400" b="1" dirty="0" smtClean="0"/>
          </a:p>
          <a:p>
            <a:pPr algn="just"/>
            <a:r>
              <a:rPr lang="en-US" sz="2400" b="1" dirty="0" smtClean="0"/>
              <a:t>Secure: </a:t>
            </a:r>
            <a:r>
              <a:rPr lang="en-US" sz="2400" dirty="0"/>
              <a:t>With Java's secure feature it enables to develop virus-free, tamper-free systems.</a:t>
            </a:r>
            <a:endParaRPr lang="en-US" sz="2400" b="1" dirty="0" smtClean="0"/>
          </a:p>
          <a:p>
            <a:pPr marL="114300" indent="0">
              <a:buNone/>
            </a:pPr>
            <a:endParaRPr lang="en-US" dirty="0"/>
          </a:p>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2224188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3815"/>
            <a:ext cx="7772400" cy="605051"/>
          </a:xfrm>
        </p:spPr>
        <p:txBody>
          <a:bodyPr/>
          <a:lstStyle/>
          <a:p>
            <a:r>
              <a:rPr lang="en-US" sz="3200" b="1" dirty="0" smtClean="0"/>
              <a:t>Example </a:t>
            </a:r>
            <a:endParaRPr lang="en-US" sz="3200" b="1" dirty="0"/>
          </a:p>
        </p:txBody>
      </p:sp>
      <p:pic>
        <p:nvPicPr>
          <p:cNvPr id="5" name="Picture 4"/>
          <p:cNvPicPr>
            <a:picLocks noChangeAspect="1"/>
          </p:cNvPicPr>
          <p:nvPr/>
        </p:nvPicPr>
        <p:blipFill>
          <a:blip r:embed="rId2"/>
          <a:stretch>
            <a:fillRect/>
          </a:stretch>
        </p:blipFill>
        <p:spPr>
          <a:xfrm>
            <a:off x="972402" y="994009"/>
            <a:ext cx="6918279" cy="1976651"/>
          </a:xfrm>
          <a:prstGeom prst="rect">
            <a:avLst/>
          </a:prstGeom>
        </p:spPr>
      </p:pic>
      <p:sp>
        <p:nvSpPr>
          <p:cNvPr id="3" name="Text Placeholder 2"/>
          <p:cNvSpPr>
            <a:spLocks noGrp="1"/>
          </p:cNvSpPr>
          <p:nvPr>
            <p:ph type="body" idx="1"/>
          </p:nvPr>
        </p:nvSpPr>
        <p:spPr>
          <a:xfrm>
            <a:off x="685800" y="818866"/>
            <a:ext cx="7772400" cy="5829868"/>
          </a:xfrm>
        </p:spPr>
        <p:txBody>
          <a:bodyPr/>
          <a:lstStyle/>
          <a:p>
            <a:endParaRPr lang="en-US" dirty="0" smtClean="0"/>
          </a:p>
          <a:p>
            <a:endParaRPr lang="en-US" dirty="0"/>
          </a:p>
          <a:p>
            <a:endParaRPr lang="en-US" dirty="0" smtClean="0"/>
          </a:p>
          <a:p>
            <a:endParaRPr lang="en-US" dirty="0" smtClean="0"/>
          </a:p>
          <a:p>
            <a:pPr marL="114300" indent="0">
              <a:buNone/>
            </a:pPr>
            <a:r>
              <a:rPr lang="en-US" sz="2000" b="1" dirty="0" smtClean="0">
                <a:solidFill>
                  <a:schemeClr val="accent2">
                    <a:lumMod val="75000"/>
                  </a:schemeClr>
                </a:solidFill>
              </a:rPr>
              <a:t>Features/Characteristics  </a:t>
            </a:r>
            <a:r>
              <a:rPr lang="en-US" sz="2000" b="1" dirty="0">
                <a:solidFill>
                  <a:schemeClr val="accent2">
                    <a:lumMod val="75000"/>
                  </a:schemeClr>
                </a:solidFill>
              </a:rPr>
              <a:t>of  procedure oriented programming: </a:t>
            </a:r>
          </a:p>
          <a:p>
            <a:pPr marL="114300" indent="0">
              <a:buNone/>
            </a:pPr>
            <a:r>
              <a:rPr lang="en-US" sz="2000" dirty="0"/>
              <a:t> </a:t>
            </a:r>
            <a:endParaRPr lang="en-US" sz="2000" dirty="0" smtClean="0"/>
          </a:p>
          <a:p>
            <a:pPr>
              <a:buFont typeface="Wingdings" panose="05000000000000000000" pitchFamily="2" charset="2"/>
              <a:buChar char="q"/>
            </a:pPr>
            <a:r>
              <a:rPr lang="en-US" sz="2000" dirty="0" smtClean="0"/>
              <a:t>Emphasis </a:t>
            </a:r>
            <a:r>
              <a:rPr lang="en-US" sz="2000" dirty="0"/>
              <a:t>is on doing things(algorithm) </a:t>
            </a:r>
            <a:endParaRPr lang="en-US" sz="2000" dirty="0" smtClean="0"/>
          </a:p>
          <a:p>
            <a:pPr>
              <a:buFont typeface="Wingdings" panose="05000000000000000000" pitchFamily="2" charset="2"/>
              <a:buChar char="q"/>
            </a:pPr>
            <a:r>
              <a:rPr lang="en-US" sz="2000" dirty="0" smtClean="0"/>
              <a:t>Large </a:t>
            </a:r>
            <a:r>
              <a:rPr lang="en-US" sz="2000" dirty="0"/>
              <a:t>programs are divided into smaller programs known as functions. </a:t>
            </a:r>
            <a:endParaRPr lang="en-US" sz="2000" dirty="0" smtClean="0"/>
          </a:p>
          <a:p>
            <a:pPr>
              <a:buFont typeface="Wingdings" panose="05000000000000000000" pitchFamily="2" charset="2"/>
              <a:buChar char="q"/>
            </a:pPr>
            <a:r>
              <a:rPr lang="en-US" sz="2000" dirty="0" smtClean="0"/>
              <a:t>Most </a:t>
            </a:r>
            <a:r>
              <a:rPr lang="en-US" sz="2000" dirty="0"/>
              <a:t>of the functions share global data </a:t>
            </a:r>
            <a:endParaRPr lang="en-US" sz="2000" dirty="0" smtClean="0"/>
          </a:p>
          <a:p>
            <a:pPr>
              <a:buFont typeface="Wingdings" panose="05000000000000000000" pitchFamily="2" charset="2"/>
              <a:buChar char="q"/>
            </a:pPr>
            <a:r>
              <a:rPr lang="en-US" sz="2000" dirty="0" smtClean="0"/>
              <a:t>Data </a:t>
            </a:r>
            <a:r>
              <a:rPr lang="en-US" sz="2000" dirty="0"/>
              <a:t>move openly around the system from function to </a:t>
            </a:r>
            <a:r>
              <a:rPr lang="en-US" sz="2000" dirty="0" smtClean="0"/>
              <a:t>function</a:t>
            </a:r>
          </a:p>
          <a:p>
            <a:pPr>
              <a:buFont typeface="Wingdings" panose="05000000000000000000" pitchFamily="2" charset="2"/>
              <a:buChar char="q"/>
            </a:pPr>
            <a:r>
              <a:rPr lang="en-US" sz="2000" dirty="0" smtClean="0"/>
              <a:t>Function </a:t>
            </a:r>
            <a:r>
              <a:rPr lang="en-US" sz="2000" dirty="0"/>
              <a:t>transforms data from one form to another.  </a:t>
            </a:r>
            <a:endParaRPr lang="en-US" sz="2000" dirty="0" smtClean="0"/>
          </a:p>
          <a:p>
            <a:pPr>
              <a:buFont typeface="Wingdings" panose="05000000000000000000" pitchFamily="2" charset="2"/>
              <a:buChar char="q"/>
            </a:pPr>
            <a:r>
              <a:rPr lang="en-US" sz="2000" dirty="0" smtClean="0"/>
              <a:t>Employs </a:t>
            </a:r>
            <a:r>
              <a:rPr lang="en-US" sz="2000" dirty="0"/>
              <a:t>top-down approach in program </a:t>
            </a:r>
            <a:r>
              <a:rPr lang="en-US" sz="2000" dirty="0" smtClean="0"/>
              <a:t>design</a:t>
            </a:r>
          </a:p>
          <a:p>
            <a:pPr>
              <a:buFont typeface="Wingdings" panose="05000000000000000000" pitchFamily="2" charset="2"/>
              <a:buChar char="q"/>
            </a:pPr>
            <a:r>
              <a:rPr lang="en-US" sz="2000" dirty="0" smtClean="0"/>
              <a:t>Examples: languages: </a:t>
            </a:r>
            <a:r>
              <a:rPr lang="en-US" sz="2000" b="1" dirty="0" smtClean="0"/>
              <a:t>c, pascal, etc. </a:t>
            </a:r>
          </a:p>
          <a:p>
            <a:pPr>
              <a:buFont typeface="Wingdings" panose="05000000000000000000" pitchFamily="2" charset="2"/>
              <a:buChar char="q"/>
            </a:pPr>
            <a:endParaRPr lang="en-US" sz="2000"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idx="12"/>
          </p:nvPr>
        </p:nvSpPr>
        <p:spPr>
          <a:xfrm>
            <a:off x="6553200" y="6191534"/>
            <a:ext cx="1905000" cy="457200"/>
          </a:xfrm>
        </p:spPr>
        <p:txBody>
          <a:bodyPr/>
          <a:lstStyle/>
          <a:p>
            <a:pPr marL="0" lvl="0" indent="0" algn="r" rtl="0">
              <a:spcBef>
                <a:spcPts val="0"/>
              </a:spcBef>
              <a:spcAft>
                <a:spcPts val="0"/>
              </a:spcAft>
              <a:buNone/>
            </a:pPr>
            <a:fld id="{00000000-1234-1234-1234-123412341234}" type="slidenum">
              <a:rPr lang="en-US" smtClean="0"/>
              <a:t>80</a:t>
            </a:fld>
            <a:endParaRPr lang="en-US"/>
          </a:p>
        </p:txBody>
      </p:sp>
    </p:spTree>
    <p:extLst>
      <p:ext uri="{BB962C8B-B14F-4D97-AF65-F5344CB8AC3E}">
        <p14:creationId xmlns:p14="http://schemas.microsoft.com/office/powerpoint/2010/main" val="2764219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
            </a:r>
            <a:br>
              <a:rPr lang="en-US" sz="2800" dirty="0" smtClean="0"/>
            </a:br>
            <a:r>
              <a:rPr lang="en-US" sz="2800" b="1" dirty="0" smtClean="0"/>
              <a:t>The disadvantages </a:t>
            </a:r>
            <a:r>
              <a:rPr lang="en-US" sz="2800" b="1" dirty="0"/>
              <a:t>of the procedure oriented programming languages is: </a:t>
            </a:r>
            <a:r>
              <a:rPr lang="en-US" dirty="0"/>
              <a:t/>
            </a:r>
            <a:br>
              <a:rPr lang="en-US" dirty="0"/>
            </a:br>
            <a:endParaRPr lang="en-US" dirty="0"/>
          </a:p>
        </p:txBody>
      </p:sp>
      <p:sp>
        <p:nvSpPr>
          <p:cNvPr id="3" name="Text Placeholder 2"/>
          <p:cNvSpPr>
            <a:spLocks noGrp="1"/>
          </p:cNvSpPr>
          <p:nvPr>
            <p:ph type="body" idx="1"/>
          </p:nvPr>
        </p:nvSpPr>
        <p:spPr>
          <a:xfrm>
            <a:off x="438434" y="1657062"/>
            <a:ext cx="8267131" cy="4811973"/>
          </a:xfrm>
        </p:spPr>
        <p:txBody>
          <a:bodyPr/>
          <a:lstStyle/>
          <a:p>
            <a:pPr>
              <a:lnSpc>
                <a:spcPct val="150000"/>
              </a:lnSpc>
              <a:buFont typeface="Wingdings" panose="05000000000000000000" pitchFamily="2" charset="2"/>
              <a:buChar char="q"/>
            </a:pPr>
            <a:r>
              <a:rPr lang="en-US" dirty="0" smtClean="0"/>
              <a:t>Global </a:t>
            </a:r>
            <a:r>
              <a:rPr lang="en-US" dirty="0"/>
              <a:t>data access  </a:t>
            </a:r>
            <a:endParaRPr lang="en-US" dirty="0" smtClean="0"/>
          </a:p>
          <a:p>
            <a:pPr>
              <a:lnSpc>
                <a:spcPct val="150000"/>
              </a:lnSpc>
              <a:buFont typeface="Wingdings" panose="05000000000000000000" pitchFamily="2" charset="2"/>
              <a:buChar char="q"/>
            </a:pPr>
            <a:r>
              <a:rPr lang="en-US" dirty="0" smtClean="0"/>
              <a:t>It </a:t>
            </a:r>
            <a:r>
              <a:rPr lang="en-US" dirty="0"/>
              <a:t>does not model real word problem very well </a:t>
            </a:r>
            <a:endParaRPr lang="en-US" dirty="0" smtClean="0"/>
          </a:p>
          <a:p>
            <a:pPr>
              <a:lnSpc>
                <a:spcPct val="150000"/>
              </a:lnSpc>
              <a:buFont typeface="Wingdings" panose="05000000000000000000" pitchFamily="2" charset="2"/>
              <a:buChar char="q"/>
            </a:pPr>
            <a:r>
              <a:rPr lang="en-US" dirty="0" smtClean="0"/>
              <a:t>No </a:t>
            </a:r>
            <a:r>
              <a:rPr lang="en-US" dirty="0"/>
              <a:t>data </a:t>
            </a:r>
            <a:r>
              <a:rPr lang="en-US" dirty="0" smtClean="0"/>
              <a:t>hiding</a:t>
            </a:r>
          </a:p>
          <a:p>
            <a:pPr>
              <a:lnSpc>
                <a:spcPct val="150000"/>
              </a:lnSpc>
              <a:buFont typeface="Wingdings" panose="05000000000000000000" pitchFamily="2" charset="2"/>
              <a:buChar char="q"/>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pic>
        <p:nvPicPr>
          <p:cNvPr id="5" name="Picture 4"/>
          <p:cNvPicPr>
            <a:picLocks noChangeAspect="1"/>
          </p:cNvPicPr>
          <p:nvPr/>
        </p:nvPicPr>
        <p:blipFill>
          <a:blip r:embed="rId2"/>
          <a:stretch>
            <a:fillRect/>
          </a:stretch>
        </p:blipFill>
        <p:spPr>
          <a:xfrm>
            <a:off x="1100066" y="4213177"/>
            <a:ext cx="6006280" cy="2089814"/>
          </a:xfrm>
          <a:prstGeom prst="rect">
            <a:avLst/>
          </a:prstGeom>
        </p:spPr>
      </p:pic>
    </p:spTree>
    <p:extLst>
      <p:ext uri="{BB962C8B-B14F-4D97-AF65-F5344CB8AC3E}">
        <p14:creationId xmlns:p14="http://schemas.microsoft.com/office/powerpoint/2010/main" val="38906256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2388"/>
          </a:xfrm>
        </p:spPr>
        <p:txBody>
          <a:bodyPr/>
          <a:lstStyle/>
          <a:p>
            <a:r>
              <a:rPr lang="en-US" sz="3200" b="1" dirty="0" smtClean="0">
                <a:solidFill>
                  <a:schemeClr val="accent2">
                    <a:lumMod val="75000"/>
                  </a:schemeClr>
                </a:solidFill>
              </a:rPr>
              <a:t>2. Object </a:t>
            </a:r>
            <a:r>
              <a:rPr lang="en-US" sz="3200" b="1" dirty="0">
                <a:solidFill>
                  <a:schemeClr val="accent2">
                    <a:lumMod val="75000"/>
                  </a:schemeClr>
                </a:solidFill>
              </a:rPr>
              <a:t>Oriented Programing</a:t>
            </a:r>
          </a:p>
        </p:txBody>
      </p:sp>
      <p:sp>
        <p:nvSpPr>
          <p:cNvPr id="3" name="Text Placeholder 2"/>
          <p:cNvSpPr>
            <a:spLocks noGrp="1"/>
          </p:cNvSpPr>
          <p:nvPr>
            <p:ph type="body" idx="1"/>
          </p:nvPr>
        </p:nvSpPr>
        <p:spPr>
          <a:xfrm>
            <a:off x="467435" y="821140"/>
            <a:ext cx="8485495" cy="6036860"/>
          </a:xfrm>
        </p:spPr>
        <p:txBody>
          <a:bodyPr/>
          <a:lstStyle/>
          <a:p>
            <a:pPr lvl="0" indent="-457200" algn="just">
              <a:lnSpc>
                <a:spcPct val="150000"/>
              </a:lnSpc>
              <a:spcBef>
                <a:spcPts val="0"/>
              </a:spcBef>
              <a:buSzPts val="2400"/>
              <a:buFont typeface="Wingdings" panose="05000000000000000000" pitchFamily="2" charset="2"/>
              <a:buChar char="q"/>
            </a:pPr>
            <a:r>
              <a:rPr lang="en-US" sz="2000" dirty="0"/>
              <a:t>OOP stands for </a:t>
            </a:r>
            <a:r>
              <a:rPr lang="en-US" sz="2000" b="1" dirty="0"/>
              <a:t>Object-Oriented Programming</a:t>
            </a:r>
            <a:r>
              <a:rPr lang="en-US" sz="2000" dirty="0" smtClean="0"/>
              <a:t>.</a:t>
            </a:r>
          </a:p>
          <a:p>
            <a:pPr lvl="0" indent="-457200" algn="just">
              <a:lnSpc>
                <a:spcPct val="150000"/>
              </a:lnSpc>
              <a:spcBef>
                <a:spcPts val="0"/>
              </a:spcBef>
              <a:buSzPts val="2400"/>
              <a:buFont typeface="Wingdings" panose="05000000000000000000" pitchFamily="2" charset="2"/>
              <a:buChar char="q"/>
            </a:pPr>
            <a:r>
              <a:rPr lang="en-US" sz="2000" b="1" dirty="0"/>
              <a:t>Definition:</a:t>
            </a:r>
            <a:r>
              <a:rPr lang="en-US" sz="2000" dirty="0"/>
              <a:t> Object-Oriented Programming (OOP) is a programming paradigm based on the concept of "</a:t>
            </a:r>
            <a:r>
              <a:rPr lang="en-US" sz="2000" b="1" dirty="0"/>
              <a:t>objects</a:t>
            </a:r>
            <a:r>
              <a:rPr lang="en-US" sz="2000" dirty="0"/>
              <a:t>," which can contain both data and methods (functions) that operate on the data. OOP encourages the organization of code into </a:t>
            </a:r>
            <a:r>
              <a:rPr lang="en-US" sz="2000" b="1" dirty="0"/>
              <a:t>modular</a:t>
            </a:r>
            <a:r>
              <a:rPr lang="en-US" sz="2000" dirty="0"/>
              <a:t>, </a:t>
            </a:r>
            <a:r>
              <a:rPr lang="en-US" sz="2000" b="1" dirty="0"/>
              <a:t>reusable</a:t>
            </a:r>
            <a:r>
              <a:rPr lang="en-US" sz="2000" dirty="0"/>
              <a:t>, and </a:t>
            </a:r>
            <a:r>
              <a:rPr lang="en-US" sz="2000" b="1" dirty="0"/>
              <a:t>organized </a:t>
            </a:r>
            <a:r>
              <a:rPr lang="en-US" sz="2000" dirty="0"/>
              <a:t>structures</a:t>
            </a:r>
            <a:r>
              <a:rPr lang="en-US" sz="2000" dirty="0" smtClean="0"/>
              <a:t>.</a:t>
            </a:r>
          </a:p>
          <a:p>
            <a:pPr marL="0" lvl="0" indent="0" algn="just">
              <a:lnSpc>
                <a:spcPct val="150000"/>
              </a:lnSpc>
              <a:spcBef>
                <a:spcPts val="0"/>
              </a:spcBef>
              <a:buSzPts val="2400"/>
              <a:buNone/>
            </a:pPr>
            <a:r>
              <a:rPr lang="en-US" sz="2000" b="1" dirty="0" smtClean="0"/>
              <a:t>Example: </a:t>
            </a:r>
            <a:endParaRPr lang="en-US" sz="2000" b="1" dirty="0"/>
          </a:p>
          <a:p>
            <a:pPr marL="0" lvl="0" indent="0" algn="just">
              <a:lnSpc>
                <a:spcPct val="150000"/>
              </a:lnSpc>
              <a:spcBef>
                <a:spcPts val="0"/>
              </a:spcBef>
              <a:buSzPts val="2400"/>
              <a:buNone/>
            </a:pPr>
            <a:endParaRPr lang="en-US" sz="2000" dirty="0" smtClean="0"/>
          </a:p>
          <a:p>
            <a:pPr lvl="0" indent="-457200">
              <a:spcBef>
                <a:spcPts val="0"/>
              </a:spcBef>
              <a:buSzPts val="2400"/>
              <a:buFont typeface="Wingdings" panose="05000000000000000000" pitchFamily="2" charset="2"/>
              <a:buChar char="q"/>
            </a:pPr>
            <a:endParaRPr lang="en-US" sz="2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pic>
        <p:nvPicPr>
          <p:cNvPr id="5" name="Picture 4"/>
          <p:cNvPicPr>
            <a:picLocks noChangeAspect="1"/>
          </p:cNvPicPr>
          <p:nvPr/>
        </p:nvPicPr>
        <p:blipFill>
          <a:blip r:embed="rId2"/>
          <a:stretch>
            <a:fillRect/>
          </a:stretch>
        </p:blipFill>
        <p:spPr>
          <a:xfrm>
            <a:off x="2312441" y="3261815"/>
            <a:ext cx="3873027" cy="3559496"/>
          </a:xfrm>
          <a:prstGeom prst="rect">
            <a:avLst/>
          </a:prstGeom>
        </p:spPr>
      </p:pic>
    </p:spTree>
    <p:extLst>
      <p:ext uri="{BB962C8B-B14F-4D97-AF65-F5344CB8AC3E}">
        <p14:creationId xmlns:p14="http://schemas.microsoft.com/office/powerpoint/2010/main" val="40527091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334" y="0"/>
            <a:ext cx="7772400" cy="710252"/>
          </a:xfrm>
        </p:spPr>
        <p:txBody>
          <a:bodyPr/>
          <a:lstStyle/>
          <a:p>
            <a:r>
              <a:rPr lang="en-US" dirty="0"/>
              <a:t> </a:t>
            </a:r>
            <a:r>
              <a:rPr lang="en-US" sz="2400" b="1" dirty="0"/>
              <a:t>Features of the Object Oriented </a:t>
            </a:r>
            <a:r>
              <a:rPr lang="en-US" sz="2400" b="1" dirty="0" smtClean="0"/>
              <a:t>programming</a:t>
            </a:r>
            <a:endParaRPr lang="en-US" sz="2400" b="1" dirty="0"/>
          </a:p>
        </p:txBody>
      </p:sp>
      <p:sp>
        <p:nvSpPr>
          <p:cNvPr id="3" name="Text Placeholder 2"/>
          <p:cNvSpPr>
            <a:spLocks noGrp="1"/>
          </p:cNvSpPr>
          <p:nvPr>
            <p:ph type="body" idx="1"/>
          </p:nvPr>
        </p:nvSpPr>
        <p:spPr>
          <a:xfrm>
            <a:off x="88706" y="758870"/>
            <a:ext cx="9055293" cy="6003593"/>
          </a:xfrm>
        </p:spPr>
        <p:txBody>
          <a:bodyPr/>
          <a:lstStyle/>
          <a:p>
            <a:pPr algn="just">
              <a:lnSpc>
                <a:spcPct val="150000"/>
              </a:lnSpc>
              <a:buFont typeface="Wingdings" panose="05000000000000000000" pitchFamily="2" charset="2"/>
              <a:buChar char="q"/>
            </a:pPr>
            <a:r>
              <a:rPr lang="en-US" sz="2400" dirty="0" smtClean="0"/>
              <a:t>Emphasis </a:t>
            </a:r>
            <a:r>
              <a:rPr lang="en-US" sz="2400" dirty="0"/>
              <a:t>is on doing rather than procedure. </a:t>
            </a:r>
            <a:endParaRPr lang="en-US" sz="2400" dirty="0" smtClean="0"/>
          </a:p>
          <a:p>
            <a:pPr algn="just">
              <a:lnSpc>
                <a:spcPct val="150000"/>
              </a:lnSpc>
              <a:buFont typeface="Wingdings" panose="05000000000000000000" pitchFamily="2" charset="2"/>
              <a:buChar char="q"/>
            </a:pPr>
            <a:r>
              <a:rPr lang="en-US" sz="2400" dirty="0"/>
              <a:t>P</a:t>
            </a:r>
            <a:r>
              <a:rPr lang="en-US" sz="2400" dirty="0" smtClean="0"/>
              <a:t>rograms </a:t>
            </a:r>
            <a:r>
              <a:rPr lang="en-US" sz="2400" dirty="0"/>
              <a:t>are divided into what are known as objects. </a:t>
            </a:r>
            <a:endParaRPr lang="en-US" sz="2400" dirty="0" smtClean="0"/>
          </a:p>
          <a:p>
            <a:pPr algn="just">
              <a:lnSpc>
                <a:spcPct val="150000"/>
              </a:lnSpc>
              <a:buFont typeface="Wingdings" panose="05000000000000000000" pitchFamily="2" charset="2"/>
              <a:buChar char="q"/>
            </a:pPr>
            <a:r>
              <a:rPr lang="en-US" sz="2400" dirty="0" smtClean="0"/>
              <a:t>Data </a:t>
            </a:r>
            <a:r>
              <a:rPr lang="en-US" sz="2400" dirty="0"/>
              <a:t>structures are designed such that they characterize the objects. </a:t>
            </a:r>
            <a:endParaRPr lang="en-US" sz="2400" dirty="0" smtClean="0"/>
          </a:p>
          <a:p>
            <a:pPr algn="just">
              <a:lnSpc>
                <a:spcPct val="150000"/>
              </a:lnSpc>
              <a:buFont typeface="Wingdings" panose="05000000000000000000" pitchFamily="2" charset="2"/>
              <a:buChar char="q"/>
            </a:pPr>
            <a:r>
              <a:rPr lang="en-US" sz="2400" dirty="0" smtClean="0"/>
              <a:t>Functions </a:t>
            </a:r>
            <a:r>
              <a:rPr lang="en-US" sz="2400" dirty="0"/>
              <a:t>that operate on the data of an object are tied together in the data structure. </a:t>
            </a:r>
            <a:endParaRPr lang="en-US" sz="2400" dirty="0" smtClean="0"/>
          </a:p>
          <a:p>
            <a:pPr algn="just">
              <a:lnSpc>
                <a:spcPct val="150000"/>
              </a:lnSpc>
              <a:buFont typeface="Wingdings" panose="05000000000000000000" pitchFamily="2" charset="2"/>
              <a:buChar char="q"/>
            </a:pPr>
            <a:r>
              <a:rPr lang="en-US" sz="2400" dirty="0" smtClean="0"/>
              <a:t>Data </a:t>
            </a:r>
            <a:r>
              <a:rPr lang="en-US" sz="2400" dirty="0"/>
              <a:t>is hidden and can’t be accessed by external functions.  </a:t>
            </a:r>
            <a:endParaRPr lang="en-US" sz="2400" dirty="0" smtClean="0"/>
          </a:p>
          <a:p>
            <a:pPr algn="just">
              <a:lnSpc>
                <a:spcPct val="150000"/>
              </a:lnSpc>
              <a:buFont typeface="Wingdings" panose="05000000000000000000" pitchFamily="2" charset="2"/>
              <a:buChar char="q"/>
            </a:pPr>
            <a:r>
              <a:rPr lang="en-US" sz="2400" dirty="0" smtClean="0"/>
              <a:t>Objects </a:t>
            </a:r>
            <a:r>
              <a:rPr lang="en-US" sz="2400" dirty="0"/>
              <a:t>may communicate with each other through functions. </a:t>
            </a:r>
            <a:endParaRPr lang="en-US" sz="2400" dirty="0" smtClean="0"/>
          </a:p>
          <a:p>
            <a:pPr algn="just">
              <a:lnSpc>
                <a:spcPct val="150000"/>
              </a:lnSpc>
              <a:buFont typeface="Wingdings" panose="05000000000000000000" pitchFamily="2" charset="2"/>
              <a:buChar char="q"/>
            </a:pPr>
            <a:r>
              <a:rPr lang="en-US" sz="2400" dirty="0" smtClean="0"/>
              <a:t>New </a:t>
            </a:r>
            <a:r>
              <a:rPr lang="en-US" sz="2400" dirty="0"/>
              <a:t>data and functions can be easily added.  </a:t>
            </a:r>
            <a:endParaRPr lang="en-US" sz="2400" dirty="0" smtClean="0"/>
          </a:p>
          <a:p>
            <a:pPr algn="just">
              <a:lnSpc>
                <a:spcPct val="150000"/>
              </a:lnSpc>
              <a:buFont typeface="Wingdings" panose="05000000000000000000" pitchFamily="2" charset="2"/>
              <a:buChar char="q"/>
            </a:pPr>
            <a:r>
              <a:rPr lang="en-US" sz="2400" dirty="0" smtClean="0"/>
              <a:t>Follows </a:t>
            </a:r>
            <a:r>
              <a:rPr lang="en-US" sz="2400" dirty="0"/>
              <a:t>bottom-up approach in program design</a:t>
            </a:r>
            <a:r>
              <a:rPr lang="en-US" sz="2400" dirty="0" smtClean="0"/>
              <a:t>.</a:t>
            </a:r>
          </a:p>
          <a:p>
            <a:pPr algn="just">
              <a:lnSpc>
                <a:spcPct val="150000"/>
              </a:lnSpc>
              <a:buFont typeface="Wingdings" panose="05000000000000000000" pitchFamily="2" charset="2"/>
              <a:buChar char="q"/>
            </a:pPr>
            <a:r>
              <a:rPr lang="en-US" sz="2400" dirty="0" smtClean="0"/>
              <a:t>Examples</a:t>
            </a:r>
            <a:r>
              <a:rPr lang="en-US" sz="2400" dirty="0"/>
              <a:t>: languages: </a:t>
            </a:r>
            <a:r>
              <a:rPr lang="en-US" sz="2400" b="1" dirty="0"/>
              <a:t>Java, Python, C</a:t>
            </a:r>
            <a:r>
              <a:rPr lang="en-US" sz="2400" b="1" dirty="0" smtClean="0"/>
              <a:t>++,etc.</a:t>
            </a:r>
            <a:endParaRPr lang="en-US"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Tree>
    <p:extLst>
      <p:ext uri="{BB962C8B-B14F-4D97-AF65-F5344CB8AC3E}">
        <p14:creationId xmlns:p14="http://schemas.microsoft.com/office/powerpoint/2010/main" val="13364635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1110"/>
            <a:ext cx="7772400" cy="755176"/>
          </a:xfrm>
        </p:spPr>
        <p:txBody>
          <a:bodyPr/>
          <a:lstStyle/>
          <a:p>
            <a:r>
              <a:rPr lang="en-US" sz="3200" b="1" dirty="0">
                <a:solidFill>
                  <a:schemeClr val="accent2">
                    <a:lumMod val="75000"/>
                  </a:schemeClr>
                </a:solidFill>
              </a:rPr>
              <a:t>Object Oriented </a:t>
            </a:r>
            <a:r>
              <a:rPr lang="en-US" sz="3200" b="1" dirty="0" smtClean="0">
                <a:solidFill>
                  <a:schemeClr val="accent2">
                    <a:lumMod val="75000"/>
                  </a:schemeClr>
                </a:solidFill>
              </a:rPr>
              <a:t>Programing cont’d</a:t>
            </a:r>
            <a:endParaRPr lang="en-US" sz="3200" dirty="0"/>
          </a:p>
        </p:txBody>
      </p:sp>
      <p:sp>
        <p:nvSpPr>
          <p:cNvPr id="3" name="Text Placeholder 2"/>
          <p:cNvSpPr>
            <a:spLocks noGrp="1"/>
          </p:cNvSpPr>
          <p:nvPr>
            <p:ph type="body" idx="1"/>
          </p:nvPr>
        </p:nvSpPr>
        <p:spPr>
          <a:xfrm>
            <a:off x="590264" y="1148685"/>
            <a:ext cx="8321723" cy="5443183"/>
          </a:xfrm>
        </p:spPr>
        <p:txBody>
          <a:bodyPr/>
          <a:lstStyle/>
          <a:p>
            <a:pPr algn="just">
              <a:buFont typeface="Wingdings" panose="05000000000000000000" pitchFamily="2" charset="2"/>
              <a:buChar char="q"/>
            </a:pPr>
            <a:r>
              <a:rPr lang="en-US" sz="2000" b="1" dirty="0"/>
              <a:t>Object-Oriented Programming</a:t>
            </a:r>
            <a:r>
              <a:rPr lang="en-US" sz="2000" dirty="0"/>
              <a:t> is a methodology or paradigm to design a program using classes and objects. </a:t>
            </a:r>
          </a:p>
          <a:p>
            <a:pPr algn="just">
              <a:buFont typeface="Wingdings" panose="05000000000000000000" pitchFamily="2" charset="2"/>
              <a:buChar char="q"/>
            </a:pPr>
            <a:r>
              <a:rPr lang="en-US" sz="2000" b="1" dirty="0" smtClean="0"/>
              <a:t>Object</a:t>
            </a:r>
            <a:r>
              <a:rPr lang="en-US" sz="2000" dirty="0" smtClean="0"/>
              <a:t> means a real-world entity such as a pen, chair, table, computer, watch, etc. </a:t>
            </a:r>
          </a:p>
          <a:p>
            <a:pPr algn="just">
              <a:buFont typeface="Wingdings" panose="05000000000000000000" pitchFamily="2" charset="2"/>
              <a:buChar char="q"/>
            </a:pPr>
            <a:r>
              <a:rPr lang="en-US" sz="2000" dirty="0" smtClean="0"/>
              <a:t>The aim of object-oriented programming is to implement real-world entities</a:t>
            </a:r>
          </a:p>
          <a:p>
            <a:pPr algn="just">
              <a:buFont typeface="Wingdings" panose="05000000000000000000" pitchFamily="2" charset="2"/>
              <a:buChar char="q"/>
            </a:pPr>
            <a:r>
              <a:rPr lang="en-US" sz="2000" b="1" dirty="0" smtClean="0"/>
              <a:t>It </a:t>
            </a:r>
            <a:r>
              <a:rPr lang="en-US" sz="2000" b="1" dirty="0"/>
              <a:t>simplifies software development and maintenance by providing some </a:t>
            </a:r>
            <a:r>
              <a:rPr lang="en-US" sz="2000" b="1" dirty="0" smtClean="0"/>
              <a:t>concepts (OOP concepts):</a:t>
            </a:r>
          </a:p>
          <a:p>
            <a:pPr marL="114300" indent="0" algn="just">
              <a:buNone/>
            </a:pPr>
            <a:endParaRPr lang="en-US" sz="2000" dirty="0" smtClean="0"/>
          </a:p>
          <a:p>
            <a:pPr lvl="3" algn="just">
              <a:buFont typeface="+mj-lt"/>
              <a:buAutoNum type="arabicParenR"/>
            </a:pPr>
            <a:r>
              <a:rPr lang="en-US" dirty="0" smtClean="0"/>
              <a:t>Object</a:t>
            </a:r>
            <a:endParaRPr lang="en-US" dirty="0"/>
          </a:p>
          <a:p>
            <a:pPr lvl="3" algn="just">
              <a:buFont typeface="+mj-lt"/>
              <a:buAutoNum type="arabicParenR"/>
            </a:pPr>
            <a:r>
              <a:rPr lang="en-US" dirty="0"/>
              <a:t>Class</a:t>
            </a:r>
          </a:p>
          <a:p>
            <a:pPr lvl="3" algn="just">
              <a:buFont typeface="+mj-lt"/>
              <a:buAutoNum type="arabicParenR"/>
            </a:pPr>
            <a:r>
              <a:rPr lang="en-US" dirty="0"/>
              <a:t>Inheritance</a:t>
            </a:r>
          </a:p>
          <a:p>
            <a:pPr lvl="3" algn="just">
              <a:buFont typeface="+mj-lt"/>
              <a:buAutoNum type="arabicParenR"/>
            </a:pPr>
            <a:r>
              <a:rPr lang="en-US" dirty="0"/>
              <a:t>Polymorphism</a:t>
            </a:r>
          </a:p>
          <a:p>
            <a:pPr lvl="3" algn="just">
              <a:buFont typeface="+mj-lt"/>
              <a:buAutoNum type="arabicParenR"/>
            </a:pPr>
            <a:r>
              <a:rPr lang="en-US" dirty="0"/>
              <a:t>Abstraction</a:t>
            </a:r>
          </a:p>
          <a:p>
            <a:pPr lvl="3" algn="just">
              <a:buFont typeface="+mj-lt"/>
              <a:buAutoNum type="arabicParenR"/>
            </a:pPr>
            <a:r>
              <a:rPr lang="en-US" dirty="0"/>
              <a:t>Encapsulation</a:t>
            </a:r>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Tree>
    <p:extLst>
      <p:ext uri="{BB962C8B-B14F-4D97-AF65-F5344CB8AC3E}">
        <p14:creationId xmlns:p14="http://schemas.microsoft.com/office/powerpoint/2010/main" val="37915111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533400" y="0"/>
            <a:ext cx="7924800" cy="1219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0" i="0" u="none" dirty="0">
                <a:solidFill>
                  <a:schemeClr val="dk2"/>
                </a:solidFill>
                <a:latin typeface="Times New Roman"/>
                <a:ea typeface="Times New Roman"/>
                <a:cs typeface="Times New Roman"/>
                <a:sym typeface="Times New Roman"/>
              </a:rPr>
              <a:t/>
            </a:r>
            <a:br>
              <a:rPr lang="en-US" sz="4400" b="0" i="0" u="none" dirty="0">
                <a:solidFill>
                  <a:schemeClr val="dk2"/>
                </a:solidFill>
                <a:latin typeface="Times New Roman"/>
                <a:ea typeface="Times New Roman"/>
                <a:cs typeface="Times New Roman"/>
                <a:sym typeface="Times New Roman"/>
              </a:rPr>
            </a:br>
            <a:r>
              <a:rPr lang="en-US" sz="4400" b="1" i="0" u="none" dirty="0">
                <a:solidFill>
                  <a:schemeClr val="dk2"/>
                </a:solidFill>
                <a:latin typeface="Times New Roman"/>
                <a:ea typeface="Times New Roman"/>
                <a:cs typeface="Times New Roman"/>
                <a:sym typeface="Times New Roman"/>
              </a:rPr>
              <a:t>Classes and Objects</a:t>
            </a:r>
            <a:br>
              <a:rPr lang="en-US" sz="4400" b="1" i="0" u="none" dirty="0">
                <a:solidFill>
                  <a:schemeClr val="dk2"/>
                </a:solidFill>
                <a:latin typeface="Times New Roman"/>
                <a:ea typeface="Times New Roman"/>
                <a:cs typeface="Times New Roman"/>
                <a:sym typeface="Times New Roman"/>
              </a:rPr>
            </a:br>
            <a:endParaRPr dirty="0"/>
          </a:p>
        </p:txBody>
      </p:sp>
      <p:sp>
        <p:nvSpPr>
          <p:cNvPr id="170" name="Google Shape;170;p14"/>
          <p:cNvSpPr txBox="1">
            <a:spLocks noGrp="1"/>
          </p:cNvSpPr>
          <p:nvPr>
            <p:ph type="body" idx="1"/>
          </p:nvPr>
        </p:nvSpPr>
        <p:spPr>
          <a:xfrm>
            <a:off x="533400" y="1066800"/>
            <a:ext cx="8378588" cy="5791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2000" b="0" i="0" u="none" dirty="0">
                <a:solidFill>
                  <a:schemeClr val="dk1"/>
                </a:solidFill>
                <a:sym typeface="Times New Roman"/>
              </a:rPr>
              <a:t>Classes and objects are the two main aspects of object-oriented programming.</a:t>
            </a:r>
            <a:endParaRPr sz="2000" dirty="0"/>
          </a:p>
          <a:p>
            <a:pPr marL="342900" marR="0" lvl="0" indent="-342900" algn="l" rtl="0">
              <a:lnSpc>
                <a:spcPct val="100000"/>
              </a:lnSpc>
              <a:spcBef>
                <a:spcPts val="640"/>
              </a:spcBef>
              <a:spcAft>
                <a:spcPts val="0"/>
              </a:spcAft>
              <a:buClr>
                <a:schemeClr val="dk1"/>
              </a:buClr>
              <a:buSzPts val="3200"/>
              <a:buFont typeface="Times New Roman"/>
              <a:buChar char="•"/>
            </a:pPr>
            <a:r>
              <a:rPr lang="en-US" sz="2000" b="0" i="0" u="none" dirty="0">
                <a:solidFill>
                  <a:schemeClr val="dk1"/>
                </a:solidFill>
                <a:sym typeface="Times New Roman"/>
              </a:rPr>
              <a:t>Look at the following illustration to see the difference between class and objects:</a:t>
            </a:r>
            <a:endParaRPr sz="2000" dirty="0"/>
          </a:p>
          <a:p>
            <a:pPr marL="342900" marR="0" lvl="0" indent="-139700" algn="l" rtl="0">
              <a:spcBef>
                <a:spcPts val="640"/>
              </a:spcBef>
              <a:spcAft>
                <a:spcPts val="0"/>
              </a:spcAft>
              <a:buClr>
                <a:schemeClr val="dk1"/>
              </a:buClr>
              <a:buSzPts val="3200"/>
              <a:buFont typeface="Times New Roman"/>
              <a:buNone/>
            </a:pPr>
            <a:endParaRPr sz="3200" b="0" i="0" u="none" dirty="0">
              <a:solidFill>
                <a:schemeClr val="dk1"/>
              </a:solidFill>
              <a:latin typeface="Times New Roman"/>
              <a:ea typeface="Times New Roman"/>
              <a:cs typeface="Times New Roman"/>
              <a:sym typeface="Times New Roman"/>
            </a:endParaRPr>
          </a:p>
        </p:txBody>
      </p:sp>
      <p:pic>
        <p:nvPicPr>
          <p:cNvPr id="171" name="Google Shape;171;p14"/>
          <p:cNvPicPr preferRelativeResize="0"/>
          <p:nvPr/>
        </p:nvPicPr>
        <p:blipFill rotWithShape="1">
          <a:blip r:embed="rId3">
            <a:alphaModFix/>
          </a:blip>
          <a:srcRect/>
          <a:stretch/>
        </p:blipFill>
        <p:spPr>
          <a:xfrm>
            <a:off x="805645" y="2438400"/>
            <a:ext cx="7956218" cy="3810000"/>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334" y="145577"/>
            <a:ext cx="7772400" cy="700584"/>
          </a:xfrm>
        </p:spPr>
        <p:txBody>
          <a:bodyPr/>
          <a:lstStyle/>
          <a:p>
            <a:r>
              <a:rPr lang="en-US" dirty="0" smtClean="0"/>
              <a:t>1. Object </a:t>
            </a:r>
            <a:endParaRPr lang="en-US" dirty="0"/>
          </a:p>
        </p:txBody>
      </p:sp>
      <p:sp>
        <p:nvSpPr>
          <p:cNvPr id="3" name="Text Placeholder 2"/>
          <p:cNvSpPr>
            <a:spLocks noGrp="1"/>
          </p:cNvSpPr>
          <p:nvPr>
            <p:ph type="body" idx="1"/>
          </p:nvPr>
        </p:nvSpPr>
        <p:spPr>
          <a:xfrm>
            <a:off x="781334" y="983207"/>
            <a:ext cx="8226188" cy="5567718"/>
          </a:xfrm>
        </p:spPr>
        <p:txBody>
          <a:bodyPr/>
          <a:lstStyle/>
          <a:p>
            <a:pPr lvl="0" algn="just">
              <a:buFont typeface="Wingdings" panose="05000000000000000000" pitchFamily="2" charset="2"/>
              <a:buChar char="q"/>
            </a:pPr>
            <a:r>
              <a:rPr lang="en-US" sz="2000" b="1" dirty="0" smtClean="0"/>
              <a:t>Object:  An </a:t>
            </a:r>
            <a:r>
              <a:rPr lang="en-US" sz="2000" b="1" dirty="0"/>
              <a:t>object</a:t>
            </a:r>
            <a:r>
              <a:rPr lang="en-US" sz="2000" dirty="0"/>
              <a:t> in </a:t>
            </a:r>
            <a:r>
              <a:rPr lang="en-US" sz="2000" dirty="0" smtClean="0"/>
              <a:t>java </a:t>
            </a:r>
            <a:r>
              <a:rPr lang="en-US" sz="2000" dirty="0"/>
              <a:t>is a collection of data (variables) and methods (functions) that operate on the data. Think of an object as a real-world entity that has attributes and behaviors.</a:t>
            </a:r>
          </a:p>
          <a:p>
            <a:pPr marL="114300" indent="0" algn="just">
              <a:buNone/>
            </a:pPr>
            <a:r>
              <a:rPr lang="en-US" sz="2000" b="1" dirty="0" smtClean="0"/>
              <a:t>For </a:t>
            </a:r>
            <a:r>
              <a:rPr lang="en-US" sz="2000" b="1" dirty="0"/>
              <a:t>example,</a:t>
            </a:r>
            <a:r>
              <a:rPr lang="en-US" sz="2000" dirty="0"/>
              <a:t> consider </a:t>
            </a:r>
            <a:r>
              <a:rPr lang="en-US" sz="2000" b="1" dirty="0"/>
              <a:t>a car</a:t>
            </a:r>
            <a:r>
              <a:rPr lang="en-US" sz="2000" dirty="0"/>
              <a:t>. It has attributes like color, brand, model, and behaviors like starting the engine, accelerating, and braking.</a:t>
            </a:r>
          </a:p>
          <a:p>
            <a:pPr algn="just">
              <a:buFont typeface="Wingdings" panose="05000000000000000000" pitchFamily="2" charset="2"/>
              <a:buChar char="q"/>
            </a:pPr>
            <a:r>
              <a:rPr lang="en-US" sz="2000" dirty="0"/>
              <a:t>In </a:t>
            </a:r>
            <a:r>
              <a:rPr lang="en-US" sz="2000" dirty="0" smtClean="0"/>
              <a:t>java, </a:t>
            </a:r>
            <a:r>
              <a:rPr lang="en-US" sz="2000" dirty="0"/>
              <a:t>you can create objects from classes. Each object is an instance of its class (</a:t>
            </a:r>
            <a:r>
              <a:rPr lang="en-US" sz="2000" b="1" dirty="0"/>
              <a:t>an instance is a copy of the class with </a:t>
            </a:r>
            <a:r>
              <a:rPr lang="en-US" sz="2000" b="1" i="1" dirty="0"/>
              <a:t>actual values</a:t>
            </a:r>
            <a:r>
              <a:rPr lang="en-US" sz="2000" i="1" dirty="0" smtClean="0"/>
              <a:t>)</a:t>
            </a:r>
            <a:r>
              <a:rPr lang="en-US" sz="2000" dirty="0" smtClean="0"/>
              <a:t>.</a:t>
            </a:r>
          </a:p>
          <a:p>
            <a:pPr marL="114300" indent="0" algn="just">
              <a:buNone/>
            </a:pPr>
            <a:endParaRPr lang="en-US" sz="2000" dirty="0" smtClean="0"/>
          </a:p>
          <a:p>
            <a:pPr marL="114300" indent="0" fontAlgn="base">
              <a:buNone/>
            </a:pPr>
            <a:r>
              <a:rPr lang="en-US" sz="2000" b="1" dirty="0" smtClean="0"/>
              <a:t>AN OBJECT CONSISTS OF:</a:t>
            </a:r>
            <a:endParaRPr lang="en-US" sz="2000" dirty="0" smtClean="0"/>
          </a:p>
          <a:p>
            <a:pPr lvl="0" fontAlgn="base"/>
            <a:r>
              <a:rPr lang="en-US" sz="2000" b="1" dirty="0" smtClean="0"/>
              <a:t>State</a:t>
            </a:r>
            <a:r>
              <a:rPr lang="en-US" sz="2000" b="1" dirty="0"/>
              <a:t>:</a:t>
            </a:r>
            <a:r>
              <a:rPr lang="en-US" sz="2000" dirty="0"/>
              <a:t> It is represented by the attributes of an object. It also reflects the properties of an object.</a:t>
            </a:r>
          </a:p>
          <a:p>
            <a:pPr lvl="0" fontAlgn="base"/>
            <a:r>
              <a:rPr lang="en-US" sz="2000" b="1" dirty="0"/>
              <a:t>Behavior:</a:t>
            </a:r>
            <a:r>
              <a:rPr lang="en-US" sz="2000" dirty="0"/>
              <a:t> It is represented by the methods of an object. It also reflects the response of an object to other objects.</a:t>
            </a:r>
          </a:p>
          <a:p>
            <a:pPr lvl="0" fontAlgn="base"/>
            <a:r>
              <a:rPr lang="en-US" sz="2000" b="1" dirty="0"/>
              <a:t>Identity:</a:t>
            </a:r>
            <a:r>
              <a:rPr lang="en-US" sz="2000" dirty="0"/>
              <a:t> It gives a unique name to an object and enables one object to interact with other objects.</a:t>
            </a:r>
          </a:p>
          <a:p>
            <a:pPr algn="just">
              <a:buFont typeface="Wingdings" panose="05000000000000000000" pitchFamily="2" charset="2"/>
              <a:buChar char="q"/>
            </a:pPr>
            <a:endParaRPr lang="en-US" sz="2400"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Tree>
    <p:extLst>
      <p:ext uri="{BB962C8B-B14F-4D97-AF65-F5344CB8AC3E}">
        <p14:creationId xmlns:p14="http://schemas.microsoft.com/office/powerpoint/2010/main" val="17844201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object </a:t>
            </a:r>
            <a:endParaRPr lang="en-US" b="1"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pic>
        <p:nvPicPr>
          <p:cNvPr id="5" name="Picture 4" descr="python class"/>
          <p:cNvPicPr/>
          <p:nvPr/>
        </p:nvPicPr>
        <p:blipFill>
          <a:blip r:embed="rId2">
            <a:extLst>
              <a:ext uri="{28A0092B-C50C-407E-A947-70E740481C1C}">
                <a14:useLocalDpi xmlns:a14="http://schemas.microsoft.com/office/drawing/2010/main" val="0"/>
              </a:ext>
            </a:extLst>
          </a:blip>
          <a:srcRect/>
          <a:stretch>
            <a:fillRect/>
          </a:stretch>
        </p:blipFill>
        <p:spPr bwMode="auto">
          <a:xfrm>
            <a:off x="804019" y="1981200"/>
            <a:ext cx="6442942" cy="2526115"/>
          </a:xfrm>
          <a:prstGeom prst="rect">
            <a:avLst/>
          </a:prstGeom>
          <a:noFill/>
          <a:ln>
            <a:noFill/>
          </a:ln>
        </p:spPr>
      </p:pic>
    </p:spTree>
    <p:extLst>
      <p:ext uri="{BB962C8B-B14F-4D97-AF65-F5344CB8AC3E}">
        <p14:creationId xmlns:p14="http://schemas.microsoft.com/office/powerpoint/2010/main" val="2648759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82" y="54592"/>
            <a:ext cx="7772400" cy="595952"/>
          </a:xfrm>
        </p:spPr>
        <p:txBody>
          <a:bodyPr/>
          <a:lstStyle/>
          <a:p>
            <a:r>
              <a:rPr lang="en-US" sz="3200" b="1" dirty="0" smtClean="0"/>
              <a:t/>
            </a:r>
            <a:br>
              <a:rPr lang="en-US" sz="3200" b="1" dirty="0" smtClean="0"/>
            </a:br>
            <a:r>
              <a:rPr lang="en-US" sz="3200" b="1" dirty="0" smtClean="0"/>
              <a:t>2. Class</a:t>
            </a:r>
            <a:r>
              <a:rPr lang="en-US" dirty="0"/>
              <a:t/>
            </a:r>
            <a:br>
              <a:rPr lang="en-US" dirty="0"/>
            </a:br>
            <a:endParaRPr lang="en-US" dirty="0"/>
          </a:p>
        </p:txBody>
      </p:sp>
      <p:sp>
        <p:nvSpPr>
          <p:cNvPr id="3" name="Text Placeholder 2"/>
          <p:cNvSpPr>
            <a:spLocks noGrp="1"/>
          </p:cNvSpPr>
          <p:nvPr>
            <p:ph type="body" idx="1"/>
          </p:nvPr>
        </p:nvSpPr>
        <p:spPr>
          <a:xfrm>
            <a:off x="685800" y="859809"/>
            <a:ext cx="8321722" cy="5704764"/>
          </a:xfrm>
        </p:spPr>
        <p:txBody>
          <a:bodyPr/>
          <a:lstStyle/>
          <a:p>
            <a:pPr algn="just">
              <a:buFont typeface="Wingdings" panose="05000000000000000000" pitchFamily="2" charset="2"/>
              <a:buChar char="q"/>
            </a:pPr>
            <a:r>
              <a:rPr lang="en-US" sz="2400" b="1" dirty="0"/>
              <a:t>A class </a:t>
            </a:r>
            <a:r>
              <a:rPr lang="en-US" sz="2400" dirty="0"/>
              <a:t>in </a:t>
            </a:r>
            <a:r>
              <a:rPr lang="en-US" sz="2400" dirty="0" smtClean="0"/>
              <a:t>java </a:t>
            </a:r>
            <a:r>
              <a:rPr lang="en-US" sz="2400" dirty="0"/>
              <a:t>is a blueprint for creating objects. It defines the properties and behaviors that the objects of that class will have (A Class is like an object constructor, or a "blueprint" for creating objects). </a:t>
            </a:r>
            <a:endParaRPr lang="en-US" sz="2400" dirty="0" smtClean="0"/>
          </a:p>
          <a:p>
            <a:pPr marL="114300" indent="0">
              <a:buNone/>
            </a:pPr>
            <a:endParaRPr lang="en-US" sz="2400" dirty="0"/>
          </a:p>
          <a:p>
            <a:pPr marL="114300" indent="0">
              <a:buNone/>
            </a:pPr>
            <a:r>
              <a:rPr lang="en-US" sz="2000" b="1" dirty="0" smtClean="0"/>
              <a:t>Example: class</a:t>
            </a:r>
            <a:endParaRPr lang="en-US" sz="20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696144" y="3267360"/>
            <a:ext cx="5000625" cy="2771775"/>
          </a:xfrm>
          <a:prstGeom prst="rect">
            <a:avLst/>
          </a:prstGeom>
        </p:spPr>
      </p:pic>
    </p:spTree>
    <p:extLst>
      <p:ext uri="{BB962C8B-B14F-4D97-AF65-F5344CB8AC3E}">
        <p14:creationId xmlns:p14="http://schemas.microsoft.com/office/powerpoint/2010/main" val="33182303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1110"/>
            <a:ext cx="7772400" cy="782472"/>
          </a:xfrm>
        </p:spPr>
        <p:txBody>
          <a:bodyPr/>
          <a:lstStyle/>
          <a:p>
            <a:r>
              <a:rPr lang="en-US" sz="3200" b="1" dirty="0" smtClean="0"/>
              <a:t>Object of class Human</a:t>
            </a:r>
            <a:endParaRPr lang="en-US" sz="3200" b="1" dirty="0"/>
          </a:p>
        </p:txBody>
      </p:sp>
      <p:sp>
        <p:nvSpPr>
          <p:cNvPr id="3" name="Text Placeholder 2"/>
          <p:cNvSpPr>
            <a:spLocks noGrp="1"/>
          </p:cNvSpPr>
          <p:nvPr>
            <p:ph type="body" idx="1"/>
          </p:nvPr>
        </p:nvSpPr>
        <p:spPr>
          <a:xfrm>
            <a:off x="685800" y="1023582"/>
            <a:ext cx="7772400" cy="5072418"/>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38912" y="1175982"/>
            <a:ext cx="6503584" cy="4173940"/>
          </a:xfrm>
          <a:prstGeom prst="rect">
            <a:avLst/>
          </a:prstGeom>
        </p:spPr>
      </p:pic>
    </p:spTree>
    <p:extLst>
      <p:ext uri="{BB962C8B-B14F-4D97-AF65-F5344CB8AC3E}">
        <p14:creationId xmlns:p14="http://schemas.microsoft.com/office/powerpoint/2010/main" val="3580623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Features of </a:t>
            </a:r>
            <a:r>
              <a:rPr lang="en-US" b="1" dirty="0" smtClean="0"/>
              <a:t>Java cont’d</a:t>
            </a:r>
            <a:endParaRPr lang="en-US" dirty="0"/>
          </a:p>
        </p:txBody>
      </p:sp>
      <p:sp>
        <p:nvSpPr>
          <p:cNvPr id="3" name="Text Placeholder 2"/>
          <p:cNvSpPr>
            <a:spLocks noGrp="1"/>
          </p:cNvSpPr>
          <p:nvPr>
            <p:ph type="body" idx="1"/>
          </p:nvPr>
        </p:nvSpPr>
        <p:spPr>
          <a:xfrm>
            <a:off x="191069" y="1981200"/>
            <a:ext cx="8775509" cy="4283122"/>
          </a:xfrm>
        </p:spPr>
        <p:txBody>
          <a:bodyPr/>
          <a:lstStyle/>
          <a:p>
            <a:r>
              <a:rPr lang="en-US" sz="2400" b="1" dirty="0" smtClean="0"/>
              <a:t>Robust: </a:t>
            </a:r>
            <a:r>
              <a:rPr lang="en-US" sz="2400" dirty="0" smtClean="0"/>
              <a:t>Java </a:t>
            </a:r>
            <a:r>
              <a:rPr lang="en-US" sz="2400" dirty="0"/>
              <a:t>makes an effort to eliminate </a:t>
            </a:r>
            <a:r>
              <a:rPr lang="en-US" sz="2400" dirty="0" smtClean="0"/>
              <a:t>errors.</a:t>
            </a:r>
            <a:endParaRPr lang="en-US" sz="2400" b="1" dirty="0"/>
          </a:p>
          <a:p>
            <a:r>
              <a:rPr lang="en-US" sz="2400" b="1" dirty="0" smtClean="0"/>
              <a:t>Multithreaded: </a:t>
            </a:r>
            <a:r>
              <a:rPr lang="en-US" sz="2400" dirty="0" smtClean="0"/>
              <a:t>In </a:t>
            </a:r>
            <a:r>
              <a:rPr lang="en-US" sz="2400" dirty="0"/>
              <a:t>java we can write programs that can perform many tasks simultaneously.</a:t>
            </a:r>
            <a:r>
              <a:rPr lang="en-US" sz="2400" b="1" dirty="0" smtClean="0"/>
              <a:t> </a:t>
            </a:r>
            <a:endParaRPr lang="en-US" sz="2400" b="1" dirty="0"/>
          </a:p>
          <a:p>
            <a:r>
              <a:rPr lang="en-US" sz="2400" b="1" dirty="0" smtClean="0"/>
              <a:t>Interpreted: </a:t>
            </a:r>
            <a:r>
              <a:rPr lang="en-US" sz="2400" dirty="0" smtClean="0"/>
              <a:t>Java </a:t>
            </a:r>
            <a:r>
              <a:rPr lang="en-US" sz="2400" dirty="0"/>
              <a:t>byte code is translated on the fly to native machine instructions and is not stored anywhere.</a:t>
            </a:r>
            <a:endParaRPr lang="en-US" sz="2400" b="1" dirty="0"/>
          </a:p>
          <a:p>
            <a:r>
              <a:rPr lang="en-US" sz="2400" b="1" dirty="0"/>
              <a:t>Distributed: </a:t>
            </a:r>
            <a:r>
              <a:rPr lang="en-US" sz="2400" dirty="0"/>
              <a:t>Java is designed for the distributed environment of the internet. </a:t>
            </a:r>
            <a:endParaRPr lang="en-US" sz="2400" b="1" dirty="0"/>
          </a:p>
          <a:p>
            <a:r>
              <a:rPr lang="en-US" sz="2400" b="1" dirty="0" smtClean="0"/>
              <a:t>Dynamic: </a:t>
            </a:r>
            <a:r>
              <a:rPr lang="en-US" sz="2400" dirty="0"/>
              <a:t>Java is considered to be more dynamic than C or C++ since it is designed to adapt to an evolving environment. </a:t>
            </a:r>
            <a:endParaRPr lang="en-US" sz="2400" b="1"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5314074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about this image</a:t>
            </a:r>
            <a:endParaRPr lang="en-US" dirty="0"/>
          </a:p>
        </p:txBody>
      </p:sp>
      <p:sp>
        <p:nvSpPr>
          <p:cNvPr id="3" name="Text Placeholder 2"/>
          <p:cNvSpPr>
            <a:spLocks noGrp="1"/>
          </p:cNvSpPr>
          <p:nvPr>
            <p:ph type="body" idx="1"/>
          </p:nvPr>
        </p:nvSpPr>
        <p:spPr>
          <a:xfrm>
            <a:off x="841375" y="5345373"/>
            <a:ext cx="7772400" cy="1360227"/>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pic>
        <p:nvPicPr>
          <p:cNvPr id="2050" name="Picture 2" descr="PHP – Classes and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6858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829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72872"/>
            <a:ext cx="7772400" cy="591403"/>
          </a:xfrm>
        </p:spPr>
        <p:txBody>
          <a:bodyPr/>
          <a:lstStyle/>
          <a:p>
            <a:r>
              <a:rPr lang="en-US" sz="3200" b="1" dirty="0" smtClean="0"/>
              <a:t>Create an object</a:t>
            </a:r>
            <a:endParaRPr lang="en-US" sz="32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
        <p:nvSpPr>
          <p:cNvPr id="5" name="Rectangle 1"/>
          <p:cNvSpPr>
            <a:spLocks noGrp="1" noChangeArrowheads="1"/>
          </p:cNvSpPr>
          <p:nvPr>
            <p:ph type="body" idx="1"/>
          </p:nvPr>
        </p:nvSpPr>
        <p:spPr bwMode="auto">
          <a:xfrm>
            <a:off x="685799" y="740520"/>
            <a:ext cx="8009531" cy="678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lnSpc>
                <a:spcPct val="150000"/>
              </a:lnSpc>
              <a:spcBef>
                <a:spcPct val="0"/>
              </a:spcBef>
              <a:spcAft>
                <a:spcPct val="0"/>
              </a:spcAft>
              <a:buClrTx/>
              <a:buSzTx/>
              <a:buNone/>
            </a:pPr>
            <a:r>
              <a:rPr lang="en-US" altLang="en-US" sz="2000" dirty="0" smtClean="0">
                <a:solidFill>
                  <a:schemeClr val="tx1"/>
                </a:solidFill>
                <a:latin typeface="Times New Roman" panose="02020603050405020304" pitchFamily="18" charset="0"/>
                <a:cs typeface="Times New Roman" panose="02020603050405020304" pitchFamily="18" charset="0"/>
              </a:rPr>
              <a:t>In java, an object is created from a class. To </a:t>
            </a:r>
            <a:r>
              <a:rPr lang="en-US" altLang="en-US" sz="2000" dirty="0">
                <a:solidFill>
                  <a:schemeClr val="tx1"/>
                </a:solidFill>
                <a:latin typeface="Times New Roman" panose="02020603050405020304" pitchFamily="18" charset="0"/>
                <a:cs typeface="Times New Roman" panose="02020603050405020304" pitchFamily="18" charset="0"/>
              </a:rPr>
              <a:t>create an object in Java, you need to follow these steps:</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a:tabLst/>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Define a Class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First, you must define a class that describes the structure and behavior of the object. 	</a:t>
            </a: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Example: </a:t>
            </a:r>
            <a:r>
              <a:rPr kumimoji="0" lang="en-US" altLang="en-US" sz="2000" b="1" i="0" u="none" strike="noStrike" cap="none" normalizeH="0" baseline="0" dirty="0" smtClean="0">
                <a:ln>
                  <a:noFill/>
                </a:ln>
                <a:solidFill>
                  <a:schemeClr val="accent2">
                    <a:lumMod val="60000"/>
                    <a:lumOff val="40000"/>
                  </a:schemeClr>
                </a:solidFill>
                <a:effectLst/>
                <a:latin typeface="Times New Roman" panose="02020603050405020304" pitchFamily="18" charset="0"/>
                <a:cs typeface="Times New Roman" panose="02020603050405020304" pitchFamily="18" charset="0"/>
              </a:rPr>
              <a:t>public class Person</a:t>
            </a:r>
          </a:p>
          <a:p>
            <a:pPr marL="0" lvl="0" indent="0" algn="just" eaLnBrk="0" fontAlgn="base" hangingPunct="0">
              <a:lnSpc>
                <a:spcPct val="150000"/>
              </a:lnSpc>
              <a:spcBef>
                <a:spcPct val="0"/>
              </a:spcBef>
              <a:spcAft>
                <a:spcPct val="0"/>
              </a:spcAft>
              <a:buClrTx/>
              <a:buSzTx/>
              <a:buFontTx/>
              <a:buAutoNum type="arabicPeriod" startAt="2"/>
            </a:pPr>
            <a:r>
              <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Create an Object</a:t>
            </a:r>
            <a:r>
              <a:rPr lang="en-US" altLang="en-US" sz="2000" dirty="0">
                <a:solidFill>
                  <a:schemeClr val="tx1"/>
                </a:solidFill>
                <a:latin typeface="Times New Roman" panose="02020603050405020304" pitchFamily="18" charset="0"/>
                <a:cs typeface="Times New Roman" panose="02020603050405020304" pitchFamily="18" charset="0"/>
              </a:rPr>
              <a:t> (instance) </a:t>
            </a:r>
            <a:r>
              <a:rPr lang="en-US" altLang="en-US" sz="2000" dirty="0" smtClean="0">
                <a:solidFill>
                  <a:schemeClr val="tx1"/>
                </a:solidFill>
                <a:latin typeface="Times New Roman" panose="02020603050405020304" pitchFamily="18" charset="0"/>
                <a:cs typeface="Times New Roman" panose="02020603050405020304" pitchFamily="18" charset="0"/>
              </a:rPr>
              <a:t>of class: </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Specify the class name, followed by</a:t>
            </a:r>
            <a:r>
              <a:rPr kumimoji="0" lang="en-US" altLang="en-US" sz="20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the object name, and use the keyword </a:t>
            </a:r>
            <a:r>
              <a:rPr kumimoji="0" lang="en-US" altLang="en-US" sz="2000" b="1" i="0" u="none" strike="noStrike" cap="none" normalizeH="0" dirty="0" smtClean="0">
                <a:ln>
                  <a:noFill/>
                </a:ln>
                <a:solidFill>
                  <a:schemeClr val="accent2">
                    <a:lumMod val="60000"/>
                    <a:lumOff val="40000"/>
                  </a:schemeClr>
                </a:solidFill>
                <a:effectLst/>
                <a:latin typeface="Times New Roman" panose="02020603050405020304" pitchFamily="18" charset="0"/>
                <a:cs typeface="Times New Roman" panose="02020603050405020304" pitchFamily="18" charset="0"/>
              </a:rPr>
              <a:t>new.</a:t>
            </a:r>
            <a:endParaRPr kumimoji="0" lang="en-US" altLang="en-US" sz="2000" b="1" i="0" u="none" strike="noStrike" cap="none" normalizeH="0" baseline="0" dirty="0" smtClean="0">
              <a:ln>
                <a:noFill/>
              </a:ln>
              <a:solidFill>
                <a:schemeClr val="accent2">
                  <a:lumMod val="60000"/>
                  <a:lumOff val="40000"/>
                </a:schemeClr>
              </a:solidFill>
              <a:effectLst/>
              <a:latin typeface="Times New Roman" panose="02020603050405020304" pitchFamily="18" charset="0"/>
              <a:cs typeface="Times New Roman" panose="02020603050405020304" pitchFamily="18" charset="0"/>
            </a:endParaRPr>
          </a:p>
          <a:p>
            <a:pPr marL="0" lvl="0" indent="0" algn="just" eaLnBrk="0" fontAlgn="base" hangingPunct="0">
              <a:lnSpc>
                <a:spcPct val="150000"/>
              </a:lnSpc>
              <a:spcBef>
                <a:spcPct val="0"/>
              </a:spcBef>
              <a:spcAft>
                <a:spcPct val="0"/>
              </a:spcAft>
              <a:buClrTx/>
              <a:buSzTx/>
              <a:buNone/>
            </a:pPr>
            <a:r>
              <a:rPr lang="en-US" altLang="en-US" sz="2000" b="1" dirty="0" smtClean="0">
                <a:solidFill>
                  <a:schemeClr val="tx1"/>
                </a:solidFill>
                <a:latin typeface="Times New Roman" panose="02020603050405020304" pitchFamily="18" charset="0"/>
                <a:cs typeface="Times New Roman" panose="02020603050405020304" pitchFamily="18" charset="0"/>
              </a:rPr>
              <a:t>Example:  </a:t>
            </a:r>
          </a:p>
          <a:p>
            <a:pPr marL="0" lvl="0" indent="0" algn="just" eaLnBrk="0" fontAlgn="base" hangingPunct="0">
              <a:lnSpc>
                <a:spcPct val="150000"/>
              </a:lnSpc>
              <a:spcBef>
                <a:spcPct val="0"/>
              </a:spcBef>
              <a:spcAft>
                <a:spcPct val="0"/>
              </a:spcAft>
              <a:buClrTx/>
              <a:buSzTx/>
              <a:buNone/>
            </a:pPr>
            <a:r>
              <a:rPr lang="en-US" sz="2000" b="1" dirty="0" smtClean="0">
                <a:solidFill>
                  <a:schemeClr val="accent2">
                    <a:lumMod val="60000"/>
                    <a:lumOff val="40000"/>
                  </a:schemeClr>
                </a:solidFill>
              </a:rPr>
              <a:t>Person </a:t>
            </a:r>
            <a:r>
              <a:rPr lang="en-US" sz="2000" b="1" dirty="0">
                <a:solidFill>
                  <a:srgbClr val="FF0000"/>
                </a:solidFill>
              </a:rPr>
              <a:t>person</a:t>
            </a:r>
            <a:r>
              <a:rPr lang="en-US" sz="2000" b="1" dirty="0">
                <a:solidFill>
                  <a:schemeClr val="accent2">
                    <a:lumMod val="60000"/>
                    <a:lumOff val="40000"/>
                  </a:schemeClr>
                </a:solidFill>
              </a:rPr>
              <a:t> = new Person(); </a:t>
            </a:r>
            <a:endParaRPr kumimoji="0" lang="en-US" altLang="en-US" sz="2000" b="1" i="0" u="none" strike="noStrike" cap="none" normalizeH="0" baseline="0" dirty="0" smtClean="0">
              <a:ln>
                <a:noFill/>
              </a:ln>
              <a:solidFill>
                <a:schemeClr val="accent2">
                  <a:lumMod val="60000"/>
                  <a:lumOff val="40000"/>
                </a:schemeClr>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tabLst/>
            </a:pPr>
            <a:r>
              <a:rPr lang="en-US" altLang="en-US" sz="2000" b="1" dirty="0" smtClean="0">
                <a:solidFill>
                  <a:schemeClr val="tx1"/>
                </a:solidFill>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50000"/>
              </a:lnSpc>
              <a:spcBef>
                <a:spcPct val="0"/>
              </a:spcBef>
              <a:spcAft>
                <a:spcPct val="0"/>
              </a:spcAft>
              <a:buClrTx/>
              <a:buSzTx/>
              <a:buNone/>
              <a:tabLst/>
            </a:pPr>
            <a:endParaRPr lang="en-US" altLang="en-US" sz="1800" b="1" dirty="0" smtClean="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AutoNum type="arabicPeriod" startAt="2"/>
              <a:tabLst/>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59774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1928"/>
            <a:ext cx="7772400" cy="495869"/>
          </a:xfrm>
        </p:spPr>
        <p:txBody>
          <a:bodyPr/>
          <a:lstStyle/>
          <a:p>
            <a:r>
              <a:rPr lang="en-US" b="1" dirty="0" smtClean="0"/>
              <a:t>Example1: java program </a:t>
            </a:r>
            <a:endParaRPr lang="en-US" b="1" dirty="0"/>
          </a:p>
        </p:txBody>
      </p:sp>
      <p:sp>
        <p:nvSpPr>
          <p:cNvPr id="3" name="Text Placeholder 2"/>
          <p:cNvSpPr>
            <a:spLocks noGrp="1"/>
          </p:cNvSpPr>
          <p:nvPr>
            <p:ph type="body" idx="1"/>
          </p:nvPr>
        </p:nvSpPr>
        <p:spPr>
          <a:xfrm>
            <a:off x="685800" y="916674"/>
            <a:ext cx="7772400" cy="5941326"/>
          </a:xfrm>
        </p:spPr>
        <p:txBody>
          <a:bodyPr/>
          <a:lstStyle/>
          <a:p>
            <a:pPr marL="114300" indent="0">
              <a:buNone/>
            </a:pPr>
            <a:r>
              <a:rPr lang="en-US" sz="1600" b="1" dirty="0"/>
              <a:t>public class Person {</a:t>
            </a:r>
          </a:p>
          <a:p>
            <a:pPr marL="114300" indent="0">
              <a:buNone/>
            </a:pPr>
            <a:r>
              <a:rPr lang="en-US" sz="1600" b="1" dirty="0"/>
              <a:t>    // Instance variables (attributes)</a:t>
            </a:r>
          </a:p>
          <a:p>
            <a:pPr marL="114300" indent="0">
              <a:buNone/>
            </a:pPr>
            <a:r>
              <a:rPr lang="en-US" sz="1600" b="1" dirty="0"/>
              <a:t>    String name;</a:t>
            </a:r>
          </a:p>
          <a:p>
            <a:pPr marL="114300" indent="0">
              <a:buNone/>
            </a:pPr>
            <a:r>
              <a:rPr lang="en-US" sz="1600" b="1" dirty="0"/>
              <a:t>    int age;</a:t>
            </a:r>
          </a:p>
          <a:p>
            <a:pPr marL="114300" indent="0">
              <a:buNone/>
            </a:pPr>
            <a:endParaRPr lang="en-US" sz="1600" b="1" dirty="0"/>
          </a:p>
          <a:p>
            <a:pPr marL="114300" indent="0">
              <a:buNone/>
            </a:pPr>
            <a:r>
              <a:rPr lang="en-US" sz="1600" b="1" dirty="0"/>
              <a:t>    // Main method - the entry point of the program</a:t>
            </a:r>
          </a:p>
          <a:p>
            <a:pPr marL="114300" indent="0">
              <a:buNone/>
            </a:pPr>
            <a:r>
              <a:rPr lang="en-US" sz="1600" b="1" dirty="0"/>
              <a:t>    public static void main(String[] args) {</a:t>
            </a:r>
          </a:p>
          <a:p>
            <a:pPr marL="114300" indent="0">
              <a:buNone/>
            </a:pPr>
            <a:r>
              <a:rPr lang="en-US" sz="1600" b="1" dirty="0"/>
              <a:t>        // Creating an object of the Person class without using a constructor or methods</a:t>
            </a:r>
          </a:p>
          <a:p>
            <a:pPr marL="114300" indent="0">
              <a:buNone/>
            </a:pPr>
            <a:r>
              <a:rPr lang="en-US" sz="1600" b="1" dirty="0"/>
              <a:t>        Person person = new Person();  // This uses the default constructor</a:t>
            </a:r>
          </a:p>
          <a:p>
            <a:pPr marL="114300" indent="0">
              <a:buNone/>
            </a:pPr>
            <a:endParaRPr lang="en-US" sz="1600" b="1" dirty="0"/>
          </a:p>
          <a:p>
            <a:pPr marL="114300" indent="0">
              <a:buNone/>
            </a:pPr>
            <a:r>
              <a:rPr lang="en-US" sz="1600" b="1" dirty="0"/>
              <a:t>        // Directly setting values for the attributes (instance variables)</a:t>
            </a:r>
          </a:p>
          <a:p>
            <a:pPr marL="114300" indent="0">
              <a:buNone/>
            </a:pPr>
            <a:r>
              <a:rPr lang="en-US" sz="1600" b="1" dirty="0"/>
              <a:t>        person.name = "Alice";</a:t>
            </a:r>
          </a:p>
          <a:p>
            <a:pPr marL="114300" indent="0">
              <a:buNone/>
            </a:pPr>
            <a:r>
              <a:rPr lang="en-US" sz="1600" b="1" dirty="0"/>
              <a:t>        person.age = 25;</a:t>
            </a:r>
          </a:p>
          <a:p>
            <a:pPr marL="114300" indent="0">
              <a:buNone/>
            </a:pPr>
            <a:endParaRPr lang="en-US" sz="1600" b="1" dirty="0"/>
          </a:p>
          <a:p>
            <a:pPr marL="114300" indent="0">
              <a:buNone/>
            </a:pPr>
            <a:r>
              <a:rPr lang="en-US" sz="1600" b="1" dirty="0"/>
              <a:t>        // Displaying values directly</a:t>
            </a:r>
          </a:p>
          <a:p>
            <a:pPr marL="114300" indent="0">
              <a:buNone/>
            </a:pPr>
            <a:r>
              <a:rPr lang="en-US" sz="1600" b="1" dirty="0"/>
              <a:t>        System.out.println("Name: " + person.name);</a:t>
            </a:r>
          </a:p>
          <a:p>
            <a:pPr marL="114300" indent="0">
              <a:buNone/>
            </a:pPr>
            <a:r>
              <a:rPr lang="en-US" sz="1600" b="1" dirty="0"/>
              <a:t>        System.out.println("Age: " + person.age);</a:t>
            </a:r>
          </a:p>
          <a:p>
            <a:pPr marL="114300" indent="0">
              <a:buNone/>
            </a:pPr>
            <a:r>
              <a:rPr lang="en-US" sz="1600" b="1" dirty="0"/>
              <a:t>    }</a:t>
            </a:r>
          </a:p>
          <a:p>
            <a:pPr marL="114300" indent="0">
              <a:buNone/>
            </a:pPr>
            <a:r>
              <a:rPr lang="en-US" sz="1600" b="1" dirty="0"/>
              <a:t>}</a:t>
            </a:r>
          </a:p>
          <a:p>
            <a:endParaRPr lang="en-US" sz="2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Tree>
    <p:extLst>
      <p:ext uri="{BB962C8B-B14F-4D97-AF65-F5344CB8AC3E}">
        <p14:creationId xmlns:p14="http://schemas.microsoft.com/office/powerpoint/2010/main" val="12628641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4758"/>
            <a:ext cx="7772400" cy="482221"/>
          </a:xfrm>
        </p:spPr>
        <p:txBody>
          <a:bodyPr/>
          <a:lstStyle/>
          <a:p>
            <a:r>
              <a:rPr lang="en-US" dirty="0" smtClean="0"/>
              <a:t/>
            </a:r>
            <a:br>
              <a:rPr lang="en-US" dirty="0" smtClean="0"/>
            </a:br>
            <a:r>
              <a:rPr lang="en-US" sz="3200" b="1" dirty="0" smtClean="0"/>
              <a:t>Example2</a:t>
            </a:r>
            <a:r>
              <a:rPr lang="en-US" dirty="0"/>
              <a:t/>
            </a:r>
            <a:br>
              <a:rPr lang="en-US" dirty="0"/>
            </a:b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
        <p:nvSpPr>
          <p:cNvPr id="5" name="Rectangle 1"/>
          <p:cNvSpPr>
            <a:spLocks noGrp="1" noChangeArrowheads="1"/>
          </p:cNvSpPr>
          <p:nvPr>
            <p:ph type="body" idx="1"/>
          </p:nvPr>
        </p:nvSpPr>
        <p:spPr bwMode="auto">
          <a:xfrm>
            <a:off x="808038" y="994939"/>
            <a:ext cx="6024406"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Create an object called "</a:t>
            </a:r>
            <a:r>
              <a:rPr kumimoji="0" lang="en-US" alt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myObj</a:t>
            </a:r>
            <a:r>
              <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and print the value of x:</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7" name="Picture 6"/>
          <p:cNvPicPr>
            <a:picLocks noChangeAspect="1"/>
          </p:cNvPicPr>
          <p:nvPr/>
        </p:nvPicPr>
        <p:blipFill>
          <a:blip r:embed="rId2"/>
          <a:stretch>
            <a:fillRect/>
          </a:stretch>
        </p:blipFill>
        <p:spPr>
          <a:xfrm>
            <a:off x="997848" y="1827406"/>
            <a:ext cx="6362071" cy="3260961"/>
          </a:xfrm>
          <a:prstGeom prst="rect">
            <a:avLst/>
          </a:prstGeom>
        </p:spPr>
      </p:pic>
    </p:spTree>
    <p:extLst>
      <p:ext uri="{BB962C8B-B14F-4D97-AF65-F5344CB8AC3E}">
        <p14:creationId xmlns:p14="http://schemas.microsoft.com/office/powerpoint/2010/main" val="9928402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title"/>
          </p:nvPr>
        </p:nvSpPr>
        <p:spPr>
          <a:xfrm>
            <a:off x="685800" y="309349"/>
            <a:ext cx="7772400" cy="69532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3200" b="1" i="0" u="none" dirty="0" smtClean="0">
                <a:solidFill>
                  <a:schemeClr val="dk2"/>
                </a:solidFill>
                <a:latin typeface="Times New Roman"/>
                <a:ea typeface="Times New Roman"/>
                <a:cs typeface="Times New Roman"/>
                <a:sym typeface="Times New Roman"/>
              </a:rPr>
              <a:t>Java </a:t>
            </a:r>
            <a:r>
              <a:rPr lang="en-US" sz="3200" b="1" i="0" u="none" dirty="0">
                <a:solidFill>
                  <a:schemeClr val="dk2"/>
                </a:solidFill>
                <a:latin typeface="Times New Roman"/>
                <a:ea typeface="Times New Roman"/>
                <a:cs typeface="Times New Roman"/>
                <a:sym typeface="Times New Roman"/>
              </a:rPr>
              <a:t>Class </a:t>
            </a:r>
            <a:r>
              <a:rPr lang="en-US" sz="3200" b="1" i="0" u="none" dirty="0" smtClean="0">
                <a:solidFill>
                  <a:schemeClr val="dk2"/>
                </a:solidFill>
                <a:latin typeface="Times New Roman"/>
                <a:ea typeface="Times New Roman"/>
                <a:cs typeface="Times New Roman"/>
                <a:sym typeface="Times New Roman"/>
              </a:rPr>
              <a:t>Attributes &amp; access attributes</a:t>
            </a:r>
            <a:r>
              <a:rPr lang="en-US" sz="4400" b="1" i="0" u="none" dirty="0">
                <a:solidFill>
                  <a:schemeClr val="dk2"/>
                </a:solidFill>
                <a:latin typeface="Times New Roman"/>
                <a:ea typeface="Times New Roman"/>
                <a:cs typeface="Times New Roman"/>
                <a:sym typeface="Times New Roman"/>
              </a:rPr>
              <a:t/>
            </a:r>
            <a:br>
              <a:rPr lang="en-US" sz="4400" b="1" i="0" u="none" dirty="0">
                <a:solidFill>
                  <a:schemeClr val="dk2"/>
                </a:solidFill>
                <a:latin typeface="Times New Roman"/>
                <a:ea typeface="Times New Roman"/>
                <a:cs typeface="Times New Roman"/>
                <a:sym typeface="Times New Roman"/>
              </a:rPr>
            </a:br>
            <a:endParaRPr dirty="0"/>
          </a:p>
        </p:txBody>
      </p:sp>
      <p:sp>
        <p:nvSpPr>
          <p:cNvPr id="189" name="Google Shape;189;p17"/>
          <p:cNvSpPr txBox="1">
            <a:spLocks noGrp="1"/>
          </p:cNvSpPr>
          <p:nvPr>
            <p:ph type="body" idx="1"/>
          </p:nvPr>
        </p:nvSpPr>
        <p:spPr>
          <a:xfrm>
            <a:off x="609031" y="513464"/>
            <a:ext cx="8280779" cy="6217046"/>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dirty="0" smtClean="0">
                <a:solidFill>
                  <a:schemeClr val="dk1"/>
                </a:solidFill>
                <a:latin typeface="Arial"/>
                <a:ea typeface="Arial"/>
                <a:cs typeface="Arial"/>
                <a:sym typeface="Arial"/>
              </a:rPr>
              <a:t> </a:t>
            </a:r>
            <a:endParaRPr lang="en-US" sz="2400" b="1" dirty="0" smtClean="0">
              <a:solidFill>
                <a:schemeClr val="dk2"/>
              </a:solidFill>
              <a:latin typeface="Times New Roman" panose="02020603050405020304" pitchFamily="18" charset="0"/>
              <a:cs typeface="Times New Roman" panose="02020603050405020304" pitchFamily="18" charset="0"/>
            </a:endParaRPr>
          </a:p>
          <a:p>
            <a:pPr marL="342900" lvl="0">
              <a:lnSpc>
                <a:spcPct val="150000"/>
              </a:lnSpc>
              <a:spcBef>
                <a:spcPts val="0"/>
              </a:spcBef>
              <a:buSzPts val="2400"/>
              <a:buFont typeface="Wingdings" panose="05000000000000000000" pitchFamily="2" charset="2"/>
              <a:buChar char="q"/>
            </a:pPr>
            <a:r>
              <a:rPr lang="en-US" sz="2400" b="1" dirty="0" smtClean="0">
                <a:solidFill>
                  <a:schemeClr val="dk2"/>
                </a:solidFill>
                <a:latin typeface="Times New Roman" panose="02020603050405020304" pitchFamily="18" charset="0"/>
                <a:cs typeface="Times New Roman" panose="02020603050405020304" pitchFamily="18" charset="0"/>
              </a:rPr>
              <a:t>Java </a:t>
            </a:r>
            <a:r>
              <a:rPr lang="en-US" sz="2400" b="1" dirty="0">
                <a:solidFill>
                  <a:schemeClr val="dk2"/>
                </a:solidFill>
                <a:latin typeface="Times New Roman" panose="02020603050405020304" pitchFamily="18" charset="0"/>
                <a:cs typeface="Times New Roman" panose="02020603050405020304" pitchFamily="18" charset="0"/>
              </a:rPr>
              <a:t>Class Attributes </a:t>
            </a:r>
            <a:r>
              <a:rPr lang="en-US" sz="2400" b="0" i="0" u="none" dirty="0" smtClean="0">
                <a:solidFill>
                  <a:schemeClr val="dk1"/>
                </a:solidFill>
                <a:latin typeface="Times New Roman" panose="02020603050405020304" pitchFamily="18" charset="0"/>
                <a:ea typeface="Arial"/>
                <a:cs typeface="Times New Roman" panose="02020603050405020304" pitchFamily="18" charset="0"/>
                <a:sym typeface="Arial"/>
              </a:rPr>
              <a:t>are </a:t>
            </a:r>
            <a:r>
              <a:rPr lang="en-US" sz="2400" b="0" i="0" u="none" dirty="0">
                <a:solidFill>
                  <a:schemeClr val="dk1"/>
                </a:solidFill>
                <a:latin typeface="Times New Roman" panose="02020603050405020304" pitchFamily="18" charset="0"/>
                <a:ea typeface="Arial"/>
                <a:cs typeface="Times New Roman" panose="02020603050405020304" pitchFamily="18" charset="0"/>
                <a:sym typeface="Arial"/>
              </a:rPr>
              <a:t>variables within a </a:t>
            </a:r>
            <a:r>
              <a:rPr lang="en-US" sz="2400" b="0" i="0" u="none" dirty="0" smtClean="0">
                <a:solidFill>
                  <a:schemeClr val="dk1"/>
                </a:solidFill>
                <a:latin typeface="Times New Roman" panose="02020603050405020304" pitchFamily="18" charset="0"/>
                <a:ea typeface="Arial"/>
                <a:cs typeface="Times New Roman" panose="02020603050405020304" pitchFamily="18" charset="0"/>
                <a:sym typeface="Arial"/>
              </a:rPr>
              <a:t>class</a:t>
            </a:r>
            <a:r>
              <a:rPr lang="en-US" sz="2400" dirty="0">
                <a:latin typeface="Times New Roman" panose="02020603050405020304" pitchFamily="18" charset="0"/>
                <a:ea typeface="Arial"/>
                <a:cs typeface="Times New Roman" panose="02020603050405020304" pitchFamily="18" charset="0"/>
                <a:sym typeface="Arial"/>
              </a:rPr>
              <a:t>.</a:t>
            </a:r>
            <a:endParaRPr lang="en-US" sz="2400" b="0" i="0" u="none" dirty="0" smtClean="0">
              <a:solidFill>
                <a:schemeClr val="dk1"/>
              </a:solidFill>
              <a:latin typeface="Times New Roman" panose="02020603050405020304" pitchFamily="18" charset="0"/>
              <a:ea typeface="Arial"/>
              <a:cs typeface="Times New Roman" panose="02020603050405020304" pitchFamily="18" charset="0"/>
              <a:sym typeface="Arial"/>
            </a:endParaRPr>
          </a:p>
          <a:p>
            <a:pPr marL="342900">
              <a:lnSpc>
                <a:spcPct val="150000"/>
              </a:lnSpc>
              <a:spcBef>
                <a:spcPts val="0"/>
              </a:spcBef>
              <a:buSzPts val="2400"/>
              <a:buFont typeface="Wingdings" panose="05000000000000000000" pitchFamily="2" charset="2"/>
              <a:buChar char="q"/>
            </a:pPr>
            <a:r>
              <a:rPr lang="en-US" sz="2400" dirty="0"/>
              <a:t>You can access attributes by creating an object of the class, and by using the dot syntax </a:t>
            </a:r>
            <a:r>
              <a:rPr lang="en-US" sz="2400" b="1" dirty="0" smtClean="0"/>
              <a:t>(.)</a:t>
            </a:r>
          </a:p>
          <a:p>
            <a:pPr marL="342900">
              <a:lnSpc>
                <a:spcPct val="150000"/>
              </a:lnSpc>
              <a:spcBef>
                <a:spcPts val="0"/>
              </a:spcBef>
              <a:buSzPts val="2400"/>
              <a:buFont typeface="Wingdings" panose="05000000000000000000" pitchFamily="2" charset="2"/>
              <a:buChar char="q"/>
            </a:pPr>
            <a:endParaRPr lang="en-US" sz="2400" b="1" dirty="0"/>
          </a:p>
          <a:p>
            <a:pPr marL="342900">
              <a:lnSpc>
                <a:spcPct val="150000"/>
              </a:lnSpc>
              <a:spcBef>
                <a:spcPts val="0"/>
              </a:spcBef>
              <a:buSzPts val="2400"/>
              <a:buFont typeface="Wingdings" panose="05000000000000000000" pitchFamily="2" charset="2"/>
              <a:buChar char="q"/>
            </a:pPr>
            <a:endParaRPr lang="en-US" sz="2400" b="1" dirty="0" smtClean="0"/>
          </a:p>
          <a:p>
            <a:pPr marL="0" indent="0">
              <a:lnSpc>
                <a:spcPct val="150000"/>
              </a:lnSpc>
              <a:spcBef>
                <a:spcPts val="0"/>
              </a:spcBef>
              <a:buSzPts val="2400"/>
              <a:buNone/>
            </a:pPr>
            <a:endParaRPr lang="en-US" sz="2400" b="1" dirty="0"/>
          </a:p>
          <a:p>
            <a:pPr marL="342900">
              <a:lnSpc>
                <a:spcPct val="150000"/>
              </a:lnSpc>
              <a:spcBef>
                <a:spcPts val="0"/>
              </a:spcBef>
              <a:buSzPts val="2400"/>
              <a:buFont typeface="Wingdings" panose="05000000000000000000" pitchFamily="2" charset="2"/>
              <a:buChar char="q"/>
            </a:pPr>
            <a:endParaRPr lang="en-US" sz="2400" b="1" dirty="0"/>
          </a:p>
          <a:p>
            <a:pPr marL="0" lvl="0" indent="0">
              <a:spcBef>
                <a:spcPts val="0"/>
              </a:spcBef>
              <a:buSzPts val="2400"/>
              <a:buNone/>
            </a:pPr>
            <a:r>
              <a:rPr lang="en-US" sz="2400" b="0" i="0" u="none" dirty="0" smtClean="0">
                <a:solidFill>
                  <a:schemeClr val="dk1"/>
                </a:solidFill>
                <a:latin typeface="Times New Roman" panose="02020603050405020304" pitchFamily="18" charset="0"/>
                <a:ea typeface="Arial"/>
                <a:cs typeface="Times New Roman" panose="02020603050405020304" pitchFamily="18" charset="0"/>
                <a:sym typeface="Arial"/>
              </a:rPr>
              <a:t> </a:t>
            </a:r>
          </a:p>
          <a:p>
            <a:pPr marL="0" marR="0" lvl="0" indent="0" algn="l" rtl="0">
              <a:lnSpc>
                <a:spcPct val="100000"/>
              </a:lnSpc>
              <a:spcBef>
                <a:spcPts val="0"/>
              </a:spcBef>
              <a:spcAft>
                <a:spcPts val="0"/>
              </a:spcAft>
              <a:buClr>
                <a:schemeClr val="dk1"/>
              </a:buClr>
              <a:buSzPts val="1800"/>
              <a:buFont typeface="Arial"/>
              <a:buNone/>
            </a:pPr>
            <a:endParaRPr lang="en-US" sz="1800" dirty="0">
              <a:latin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lang="en-US" sz="1800" dirty="0" smtClean="0">
              <a:latin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lang="en-US" sz="1800" dirty="0">
              <a:latin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lang="en-US" sz="1800" dirty="0" smtClean="0">
              <a:latin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pic>
        <p:nvPicPr>
          <p:cNvPr id="6" name="Google Shape;197;p18"/>
          <p:cNvPicPr preferRelativeResize="0"/>
          <p:nvPr/>
        </p:nvPicPr>
        <p:blipFill rotWithShape="1">
          <a:blip r:embed="rId3">
            <a:alphaModFix/>
          </a:blip>
          <a:srcRect/>
          <a:stretch/>
        </p:blipFill>
        <p:spPr>
          <a:xfrm>
            <a:off x="429904" y="2568701"/>
            <a:ext cx="8459905" cy="4161809"/>
          </a:xfrm>
          <a:prstGeom prst="rect">
            <a:avLst/>
          </a:prstGeom>
          <a:noFill/>
          <a:ln>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p:nvPr>
        </p:nvSpPr>
        <p:spPr>
          <a:xfrm>
            <a:off x="685800" y="249355"/>
            <a:ext cx="7772400"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4400" b="1" i="0" u="none" dirty="0" smtClean="0">
                <a:solidFill>
                  <a:schemeClr val="dk2"/>
                </a:solidFill>
                <a:latin typeface="Times New Roman"/>
                <a:ea typeface="Times New Roman"/>
                <a:cs typeface="Times New Roman"/>
                <a:sym typeface="Times New Roman"/>
              </a:rPr>
              <a:t>Modify </a:t>
            </a:r>
            <a:r>
              <a:rPr lang="en-US" sz="4400" b="1" i="0" u="none" dirty="0">
                <a:solidFill>
                  <a:schemeClr val="dk2"/>
                </a:solidFill>
                <a:latin typeface="Times New Roman"/>
                <a:ea typeface="Times New Roman"/>
                <a:cs typeface="Times New Roman"/>
                <a:sym typeface="Times New Roman"/>
              </a:rPr>
              <a:t>Attributes</a:t>
            </a:r>
            <a:br>
              <a:rPr lang="en-US" sz="4400" b="1" i="0" u="none" dirty="0">
                <a:solidFill>
                  <a:schemeClr val="dk2"/>
                </a:solidFill>
                <a:latin typeface="Times New Roman"/>
                <a:ea typeface="Times New Roman"/>
                <a:cs typeface="Times New Roman"/>
                <a:sym typeface="Times New Roman"/>
              </a:rPr>
            </a:br>
            <a:endParaRPr dirty="0"/>
          </a:p>
        </p:txBody>
      </p:sp>
      <p:pic>
        <p:nvPicPr>
          <p:cNvPr id="203" name="Google Shape;203;p19"/>
          <p:cNvPicPr preferRelativeResize="0">
            <a:picLocks noGrp="1"/>
          </p:cNvPicPr>
          <p:nvPr>
            <p:ph type="body" idx="1"/>
          </p:nvPr>
        </p:nvPicPr>
        <p:blipFill rotWithShape="1">
          <a:blip r:embed="rId3">
            <a:alphaModFix/>
          </a:blip>
          <a:srcRect/>
          <a:stretch/>
        </p:blipFill>
        <p:spPr>
          <a:xfrm>
            <a:off x="191069" y="1163755"/>
            <a:ext cx="8952931" cy="5250693"/>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1"/>
          <p:cNvPicPr preferRelativeResize="0"/>
          <p:nvPr/>
        </p:nvPicPr>
        <p:blipFill rotWithShape="1">
          <a:blip r:embed="rId3">
            <a:alphaModFix/>
          </a:blip>
          <a:srcRect/>
          <a:stretch/>
        </p:blipFill>
        <p:spPr>
          <a:xfrm>
            <a:off x="423082" y="273167"/>
            <a:ext cx="8516202" cy="5975233"/>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9" name="Google Shape;209;p20"/>
          <p:cNvPicPr preferRelativeResize="0"/>
          <p:nvPr/>
        </p:nvPicPr>
        <p:blipFill rotWithShape="1">
          <a:blip r:embed="rId3">
            <a:alphaModFix/>
          </a:blip>
          <a:srcRect/>
          <a:stretch/>
        </p:blipFill>
        <p:spPr>
          <a:xfrm>
            <a:off x="210472" y="298544"/>
            <a:ext cx="8933527" cy="5949856"/>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685800" y="242248"/>
            <a:ext cx="7772400" cy="56297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4400" b="1" i="0" u="none" dirty="0" smtClean="0">
                <a:solidFill>
                  <a:schemeClr val="dk2"/>
                </a:solidFill>
                <a:latin typeface="Times New Roman"/>
                <a:ea typeface="Times New Roman"/>
                <a:cs typeface="Times New Roman"/>
                <a:sym typeface="Times New Roman"/>
              </a:rPr>
              <a:t>Java Multiple </a:t>
            </a:r>
            <a:r>
              <a:rPr lang="en-US" sz="4400" b="1" i="0" u="none" dirty="0">
                <a:solidFill>
                  <a:schemeClr val="dk2"/>
                </a:solidFill>
                <a:latin typeface="Times New Roman"/>
                <a:ea typeface="Times New Roman"/>
                <a:cs typeface="Times New Roman"/>
                <a:sym typeface="Times New Roman"/>
              </a:rPr>
              <a:t>Attributes</a:t>
            </a:r>
            <a:br>
              <a:rPr lang="en-US" sz="4400" b="1" i="0" u="none" dirty="0">
                <a:solidFill>
                  <a:schemeClr val="dk2"/>
                </a:solidFill>
                <a:latin typeface="Times New Roman"/>
                <a:ea typeface="Times New Roman"/>
                <a:cs typeface="Times New Roman"/>
                <a:sym typeface="Times New Roman"/>
              </a:rPr>
            </a:br>
            <a:endParaRPr dirty="0"/>
          </a:p>
        </p:txBody>
      </p:sp>
      <p:pic>
        <p:nvPicPr>
          <p:cNvPr id="220" name="Google Shape;220;p22"/>
          <p:cNvPicPr preferRelativeResize="0">
            <a:picLocks noGrp="1"/>
          </p:cNvPicPr>
          <p:nvPr>
            <p:ph type="body" idx="1"/>
          </p:nvPr>
        </p:nvPicPr>
        <p:blipFill rotWithShape="1">
          <a:blip r:embed="rId3">
            <a:alphaModFix/>
          </a:blip>
          <a:srcRect/>
          <a:stretch/>
        </p:blipFill>
        <p:spPr>
          <a:xfrm>
            <a:off x="382138" y="929183"/>
            <a:ext cx="8625385" cy="5103127"/>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685799" y="227462"/>
            <a:ext cx="7772400" cy="59140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Times New Roman"/>
              <a:buNone/>
            </a:pPr>
            <a:r>
              <a:rPr lang="en-US" sz="4400" b="1" i="0" u="none" dirty="0" smtClean="0">
                <a:solidFill>
                  <a:schemeClr val="dk2"/>
                </a:solidFill>
                <a:latin typeface="Times New Roman"/>
                <a:ea typeface="Times New Roman"/>
                <a:cs typeface="Times New Roman"/>
                <a:sym typeface="Times New Roman"/>
              </a:rPr>
              <a:t/>
            </a:r>
            <a:br>
              <a:rPr lang="en-US" sz="4400" b="1" i="0" u="none" dirty="0" smtClean="0">
                <a:solidFill>
                  <a:schemeClr val="dk2"/>
                </a:solidFill>
                <a:latin typeface="Times New Roman"/>
                <a:ea typeface="Times New Roman"/>
                <a:cs typeface="Times New Roman"/>
                <a:sym typeface="Times New Roman"/>
              </a:rPr>
            </a:br>
            <a:r>
              <a:rPr lang="en-US" sz="4400" b="1" i="0" u="none" dirty="0" smtClean="0">
                <a:solidFill>
                  <a:schemeClr val="dk2"/>
                </a:solidFill>
                <a:latin typeface="Times New Roman"/>
                <a:ea typeface="Times New Roman"/>
                <a:cs typeface="Times New Roman"/>
                <a:sym typeface="Times New Roman"/>
              </a:rPr>
              <a:t>Java </a:t>
            </a:r>
            <a:r>
              <a:rPr lang="en-US" sz="4400" b="1" i="0" u="none" dirty="0">
                <a:solidFill>
                  <a:schemeClr val="dk2"/>
                </a:solidFill>
                <a:latin typeface="Times New Roman"/>
                <a:ea typeface="Times New Roman"/>
                <a:cs typeface="Times New Roman"/>
                <a:sym typeface="Times New Roman"/>
              </a:rPr>
              <a:t>Class Methods</a:t>
            </a:r>
            <a:br>
              <a:rPr lang="en-US" sz="4400" b="1" i="0" u="none" dirty="0">
                <a:solidFill>
                  <a:schemeClr val="dk2"/>
                </a:solidFill>
                <a:latin typeface="Times New Roman"/>
                <a:ea typeface="Times New Roman"/>
                <a:cs typeface="Times New Roman"/>
                <a:sym typeface="Times New Roman"/>
              </a:rPr>
            </a:br>
            <a:endParaRPr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sp>
        <p:nvSpPr>
          <p:cNvPr id="2" name="Text Placeholder 1"/>
          <p:cNvSpPr>
            <a:spLocks noGrp="1"/>
          </p:cNvSpPr>
          <p:nvPr>
            <p:ph type="body" idx="1"/>
          </p:nvPr>
        </p:nvSpPr>
        <p:spPr>
          <a:xfrm>
            <a:off x="232012" y="1148686"/>
            <a:ext cx="8789157" cy="5556914"/>
          </a:xfrm>
        </p:spPr>
        <p:txBody>
          <a:bodyPr/>
          <a:lstStyle/>
          <a:p>
            <a:pPr algn="just">
              <a:buFont typeface="Wingdings" panose="05000000000000000000" pitchFamily="2" charset="2"/>
              <a:buChar char="q"/>
            </a:pPr>
            <a:r>
              <a:rPr lang="en-US" sz="2400" dirty="0"/>
              <a:t>You learned from the </a:t>
            </a:r>
            <a:r>
              <a:rPr lang="en-US" sz="2400" b="1" dirty="0" smtClean="0">
                <a:solidFill>
                  <a:schemeClr val="accent2">
                    <a:lumMod val="60000"/>
                    <a:lumOff val="40000"/>
                  </a:schemeClr>
                </a:solidFill>
              </a:rPr>
              <a:t>Java Methods</a:t>
            </a:r>
            <a:r>
              <a:rPr lang="en-US" sz="2400" dirty="0"/>
              <a:t> chapter that methods are declared within a class, and that they are used to perform certain actions</a:t>
            </a:r>
            <a:r>
              <a:rPr lang="en-US" sz="2400" dirty="0" smtClean="0"/>
              <a:t>:</a:t>
            </a:r>
          </a:p>
          <a:p>
            <a:pPr algn="just">
              <a:buFont typeface="Wingdings" panose="05000000000000000000" pitchFamily="2" charset="2"/>
              <a:buChar char="q"/>
            </a:pPr>
            <a:r>
              <a:rPr lang="en-US" sz="2400" b="1" dirty="0" smtClean="0"/>
              <a:t>Example: </a:t>
            </a:r>
            <a:endParaRPr lang="en-US" sz="2400" b="1" dirty="0"/>
          </a:p>
          <a:p>
            <a:pPr marL="114300" indent="0" algn="just">
              <a:buNone/>
            </a:pPr>
            <a:endParaRPr lang="en-US" sz="2400" dirty="0" smtClean="0"/>
          </a:p>
          <a:p>
            <a:pPr algn="just">
              <a:buFont typeface="Wingdings" panose="05000000000000000000" pitchFamily="2" charset="2"/>
              <a:buChar char="q"/>
            </a:pPr>
            <a:endParaRPr lang="en-US" sz="2400" dirty="0"/>
          </a:p>
          <a:p>
            <a:pPr algn="just">
              <a:buFont typeface="Wingdings" panose="05000000000000000000" pitchFamily="2" charset="2"/>
              <a:buChar char="q"/>
            </a:pPr>
            <a:endParaRPr lang="en-US" sz="2400" dirty="0" smtClean="0"/>
          </a:p>
          <a:p>
            <a:pPr algn="just">
              <a:buFont typeface="Wingdings" panose="05000000000000000000" pitchFamily="2" charset="2"/>
              <a:buChar char="q"/>
            </a:pPr>
            <a:endParaRPr lang="en-US" sz="2400" dirty="0"/>
          </a:p>
          <a:p>
            <a:pPr algn="just">
              <a:buFont typeface="Wingdings" panose="05000000000000000000" pitchFamily="2" charset="2"/>
              <a:buChar char="q"/>
            </a:pPr>
            <a:endParaRPr lang="en-US" sz="2400" dirty="0" smtClean="0"/>
          </a:p>
          <a:p>
            <a:pPr algn="just">
              <a:buFont typeface="Wingdings" panose="05000000000000000000" pitchFamily="2" charset="2"/>
              <a:buChar char="q"/>
            </a:pPr>
            <a:endParaRPr lang="en-US" sz="2400" dirty="0"/>
          </a:p>
          <a:p>
            <a:pPr algn="just">
              <a:buFont typeface="Wingdings" panose="05000000000000000000" pitchFamily="2" charset="2"/>
              <a:buChar char="q"/>
            </a:pPr>
            <a:endParaRPr lang="en-US" sz="2400" dirty="0"/>
          </a:p>
        </p:txBody>
      </p:sp>
      <p:pic>
        <p:nvPicPr>
          <p:cNvPr id="4" name="Picture 3"/>
          <p:cNvPicPr>
            <a:picLocks noChangeAspect="1"/>
          </p:cNvPicPr>
          <p:nvPr/>
        </p:nvPicPr>
        <p:blipFill>
          <a:blip r:embed="rId3"/>
          <a:stretch>
            <a:fillRect/>
          </a:stretch>
        </p:blipFill>
        <p:spPr>
          <a:xfrm>
            <a:off x="2350827" y="2244566"/>
            <a:ext cx="6697640" cy="423243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7482</TotalTime>
  <Words>9206</Words>
  <Application>Microsoft Office PowerPoint</Application>
  <PresentationFormat>On-screen Show (4:3)</PresentationFormat>
  <Paragraphs>2007</Paragraphs>
  <Slides>197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197</vt:i4>
      </vt:variant>
    </vt:vector>
  </HeadingPairs>
  <TitlesOfParts>
    <vt:vector size="204" baseType="lpstr">
      <vt:lpstr>Times New Roman</vt:lpstr>
      <vt:lpstr>Arial Black</vt:lpstr>
      <vt:lpstr>Arial</vt:lpstr>
      <vt:lpstr>Wingdings</vt:lpstr>
      <vt:lpstr>Arial Unicode MS</vt:lpstr>
      <vt:lpstr>Calibri</vt:lpstr>
      <vt:lpstr>Default Design</vt:lpstr>
      <vt:lpstr>Module Code: CIT221 </vt:lpstr>
      <vt:lpstr>Class instructions </vt:lpstr>
      <vt:lpstr>Contents </vt:lpstr>
      <vt:lpstr>History of java </vt:lpstr>
      <vt:lpstr>Chap I: </vt:lpstr>
      <vt:lpstr>What is Java? </vt:lpstr>
      <vt:lpstr>Application of java </vt:lpstr>
      <vt:lpstr>Features of Java:</vt:lpstr>
      <vt:lpstr>Features of Java cont’d</vt:lpstr>
      <vt:lpstr>Why Use Java? </vt:lpstr>
      <vt:lpstr>Java Syntax</vt:lpstr>
      <vt:lpstr>Java Program Structure</vt:lpstr>
      <vt:lpstr>PowerPoint Presentation</vt:lpstr>
      <vt:lpstr>Procedure to write simple java Program </vt:lpstr>
      <vt:lpstr>PowerPoint Presentation</vt:lpstr>
      <vt:lpstr>PowerPoint Presentation</vt:lpstr>
      <vt:lpstr>PowerPoint Presentation</vt:lpstr>
      <vt:lpstr>RUN A JAVA PROGRAM FROM CMD</vt:lpstr>
      <vt:lpstr> Integrated Development Environment (IDE) </vt:lpstr>
      <vt:lpstr> SOFTWARE REQUIRED TO RUN JAVA PROGRAM </vt:lpstr>
      <vt:lpstr>Check if Java has been installed using CMD</vt:lpstr>
      <vt:lpstr>Check if  NetBeans has been installed using CMD</vt:lpstr>
      <vt:lpstr>  Java Variables and Data Types  </vt:lpstr>
      <vt:lpstr>Complete Example Program</vt:lpstr>
      <vt:lpstr>Output </vt:lpstr>
      <vt:lpstr>Example2</vt:lpstr>
      <vt:lpstr>Example2 cont’d</vt:lpstr>
      <vt:lpstr>JAVA OPERATORS</vt:lpstr>
      <vt:lpstr>JAVA CONTROL FLOW STATEMENTS</vt:lpstr>
      <vt:lpstr> 1. Conditional Statements: 1. if Statement </vt:lpstr>
      <vt:lpstr>2. if-else Statement </vt:lpstr>
      <vt:lpstr> 3. if-else if-else Statement </vt:lpstr>
      <vt:lpstr> 4. switch Statement </vt:lpstr>
      <vt:lpstr>Cont’d</vt:lpstr>
      <vt:lpstr>Examples </vt:lpstr>
      <vt:lpstr>2. Online Shopping Cart (Discount Calculation)</vt:lpstr>
      <vt:lpstr>3. Bank Loan Eligibility Check</vt:lpstr>
      <vt:lpstr>4. Weather App (Clothing Recommendation)</vt:lpstr>
      <vt:lpstr>5.Bank Account (Balance Check and Withdrawal)</vt:lpstr>
      <vt:lpstr>  2. Looping Statements  </vt:lpstr>
      <vt:lpstr> 2. while loop </vt:lpstr>
      <vt:lpstr>  3. do-while loop </vt:lpstr>
      <vt:lpstr> 3. Jump Statements: </vt:lpstr>
      <vt:lpstr> 2. continue </vt:lpstr>
      <vt:lpstr> 3. return </vt:lpstr>
      <vt:lpstr>Example </vt:lpstr>
      <vt:lpstr> Java Arrays </vt:lpstr>
      <vt:lpstr>Access the Elements of an Array </vt:lpstr>
      <vt:lpstr> Change an Array Element </vt:lpstr>
      <vt:lpstr> Loop Through an Array </vt:lpstr>
      <vt:lpstr>Simple array example</vt:lpstr>
      <vt:lpstr>Multidimensional Arrays </vt:lpstr>
      <vt:lpstr> Access Elements in multidimensional array </vt:lpstr>
      <vt:lpstr>Loop Through a Multi-Dimensional Array </vt:lpstr>
      <vt:lpstr>Example 2:Looping through a 2D array</vt:lpstr>
      <vt:lpstr>Example3: Looping through a 3D array</vt:lpstr>
      <vt:lpstr>HOW TO COMPUTE THE SUMMATION OF ARRAY ELEMENTS IN JAVA</vt:lpstr>
      <vt:lpstr> SUMMARY </vt:lpstr>
      <vt:lpstr>JAVA METHODS (FUNCTIONS)</vt:lpstr>
      <vt:lpstr> Components of a Method in Java: </vt:lpstr>
      <vt:lpstr> Create a Method </vt:lpstr>
      <vt:lpstr>PowerPoint Presentation</vt:lpstr>
      <vt:lpstr>Example </vt:lpstr>
      <vt:lpstr>A method can also be called multiple times</vt:lpstr>
      <vt:lpstr> Method with  Parameters </vt:lpstr>
      <vt:lpstr> Return Values </vt:lpstr>
      <vt:lpstr>Example2:A method return string</vt:lpstr>
      <vt:lpstr>Method Overloading</vt:lpstr>
      <vt:lpstr>Recursive Method</vt:lpstr>
      <vt:lpstr>Examples on Java methods/functions </vt:lpstr>
      <vt:lpstr>A Function to Find the Maximum of Two Numbers</vt:lpstr>
      <vt:lpstr>SUMMARY</vt:lpstr>
      <vt:lpstr>Java User Input (Scanner)</vt:lpstr>
      <vt:lpstr>Java User Input (Scanner) cont’d</vt:lpstr>
      <vt:lpstr>Example 1: Reading a String</vt:lpstr>
      <vt:lpstr>Example 2: Reading Multiple Types of Input</vt:lpstr>
      <vt:lpstr>Example: Collecting and Validating User Input</vt:lpstr>
      <vt:lpstr>PowerPoint Presentation</vt:lpstr>
      <vt:lpstr>INTRODUCTION</vt:lpstr>
      <vt:lpstr>Example </vt:lpstr>
      <vt:lpstr> The disadvantages of the procedure oriented programming languages is:  </vt:lpstr>
      <vt:lpstr>2. Object Oriented Programing</vt:lpstr>
      <vt:lpstr> Features of the Object Oriented programming</vt:lpstr>
      <vt:lpstr>Object Oriented Programing cont’d</vt:lpstr>
      <vt:lpstr> Classes and Objects </vt:lpstr>
      <vt:lpstr>1. Object </vt:lpstr>
      <vt:lpstr>Example: object </vt:lpstr>
      <vt:lpstr> 2. Class </vt:lpstr>
      <vt:lpstr>Object of class Human</vt:lpstr>
      <vt:lpstr>Think about this image</vt:lpstr>
      <vt:lpstr>Create an object</vt:lpstr>
      <vt:lpstr>Example1: java program </vt:lpstr>
      <vt:lpstr> Example2 </vt:lpstr>
      <vt:lpstr> Java Class Attributes &amp; access attributes </vt:lpstr>
      <vt:lpstr> Modify Attributes </vt:lpstr>
      <vt:lpstr>PowerPoint Presentation</vt:lpstr>
      <vt:lpstr>PowerPoint Presentation</vt:lpstr>
      <vt:lpstr> Java Multiple Attributes </vt:lpstr>
      <vt:lpstr> Java Class Methods </vt:lpstr>
      <vt:lpstr>Static vs. Non-Static </vt:lpstr>
      <vt:lpstr>Example </vt:lpstr>
      <vt:lpstr>Example2: Java program with method</vt:lpstr>
      <vt:lpstr>Example3: the image below, can give you an idea to work with class and objects  </vt:lpstr>
      <vt:lpstr>Here’s an example of a Java class and object: consider camry as one object of class Car</vt:lpstr>
      <vt:lpstr>Example Cont’d</vt:lpstr>
      <vt:lpstr> </vt:lpstr>
      <vt:lpstr>Example</vt:lpstr>
      <vt:lpstr> JAVA CONSTRUCTORS </vt:lpstr>
      <vt:lpstr> Key Points: </vt:lpstr>
      <vt:lpstr>Example: CONSTRUCTOR WITH PARAMETER</vt:lpstr>
      <vt:lpstr>Types of Constructors in Java:</vt:lpstr>
      <vt:lpstr>2. Parameterized Constructor:</vt:lpstr>
      <vt:lpstr>3. Constructor Overloading:</vt:lpstr>
      <vt:lpstr>Complete Java Example: Constructors+ method</vt:lpstr>
      <vt:lpstr>Example cont’d</vt:lpstr>
      <vt:lpstr>CONSTRUCTOR SUMMARY </vt:lpstr>
      <vt:lpstr>  Java access Modifiers   </vt:lpstr>
      <vt:lpstr> Access Modifiers cont’d </vt:lpstr>
      <vt:lpstr>PowerPoint Presentation</vt:lpstr>
      <vt:lpstr>Final </vt:lpstr>
      <vt:lpstr>Static A static method means that it can be accessed without  creating an object of the class, unlike public:</vt:lpstr>
      <vt:lpstr>Java Packages </vt:lpstr>
      <vt:lpstr>PowerPoint Presentation</vt:lpstr>
      <vt:lpstr>PowerPoint Presentation</vt:lpstr>
      <vt:lpstr>PowerPoint Presentation</vt:lpstr>
      <vt:lpstr>Examples of java packages and how are imported</vt:lpstr>
      <vt:lpstr> 3. Java Inheritance (Subclass and Superclass) </vt:lpstr>
      <vt:lpstr>Why use Inheritance in Java? </vt:lpstr>
      <vt:lpstr>Java Inheritance Cont’d</vt:lpstr>
      <vt:lpstr>PowerPoint Presentation</vt:lpstr>
      <vt:lpstr>Example2: Java Inheritance in Action</vt:lpstr>
      <vt:lpstr>Example2: java inheritance: with attributes and methods. </vt:lpstr>
      <vt:lpstr>.</vt:lpstr>
      <vt:lpstr>Types of Inheritance </vt:lpstr>
      <vt:lpstr> 1. Single Inheritance </vt:lpstr>
      <vt:lpstr>Let's implement the single inheritance mechanism in a Java program.</vt:lpstr>
      <vt:lpstr>PowerPoint Presentation</vt:lpstr>
      <vt:lpstr> 2. Multi-level Inheritance </vt:lpstr>
      <vt:lpstr>Example: Multi-level Inheritance</vt:lpstr>
      <vt:lpstr> 3. Hierarchical Inheritance </vt:lpstr>
      <vt:lpstr>HierarchicalInheritance:  Example.java</vt:lpstr>
      <vt:lpstr> 4. Hybrid Inheritance </vt:lpstr>
      <vt:lpstr>Example: Hybrid inheritance: Daughter.java</vt:lpstr>
      <vt:lpstr> 5. Multiple Inheritance (not supported) </vt:lpstr>
      <vt:lpstr> Java Method Overriding: </vt:lpstr>
      <vt:lpstr>Example of Method Overriding</vt:lpstr>
      <vt:lpstr>Constructor Inheritance:</vt:lpstr>
      <vt:lpstr>Example inheritance</vt:lpstr>
      <vt:lpstr> 4. Polymorphism in Java </vt:lpstr>
      <vt:lpstr> Benefits of Polymorphism </vt:lpstr>
      <vt:lpstr>  TYPES OF POLYMORPHISM: In Java, polymorphism is of two types:  </vt:lpstr>
      <vt:lpstr>.</vt:lpstr>
      <vt:lpstr>Java polymorphism: Real-life example</vt:lpstr>
      <vt:lpstr>1. Compile-time Polymorphism (Static Polymorphism)</vt:lpstr>
      <vt:lpstr>Example1 of Method Overloading in Java:</vt:lpstr>
      <vt:lpstr>Example2</vt:lpstr>
      <vt:lpstr>2. Run-time Polymorphism (Dynamic Polymorphism)</vt:lpstr>
      <vt:lpstr>Example of Method Overriding in Java</vt:lpstr>
      <vt:lpstr>Cont’d </vt:lpstr>
      <vt:lpstr>Polymorphism in Action</vt:lpstr>
      <vt:lpstr>Cont’d </vt:lpstr>
      <vt:lpstr>Difference between overloading and overriding</vt:lpstr>
      <vt:lpstr> 2. Method Overriding </vt:lpstr>
      <vt:lpstr> 5. Encapsulation in Java </vt:lpstr>
      <vt:lpstr>.</vt:lpstr>
      <vt:lpstr>Example of Encapsulation in Java</vt:lpstr>
      <vt:lpstr>6. Abstraction in Java</vt:lpstr>
      <vt:lpstr>Cont’d </vt:lpstr>
      <vt:lpstr>   Chap III   JAVA DATABASE CONNECTIVITY (JDBC:JAVA DATABASE CONNECTOR )</vt:lpstr>
      <vt:lpstr>In order to deal with JDBC, some steps are supposed to be followed:</vt:lpstr>
      <vt:lpstr>Cont’d</vt:lpstr>
      <vt:lpstr>Cont’d</vt:lpstr>
      <vt:lpstr>Cont’d</vt:lpstr>
      <vt:lpstr>Cont’d</vt:lpstr>
      <vt:lpstr>Cont’d</vt:lpstr>
      <vt:lpstr>DESIGN A FORM USNING JAVA Swing LIBRARY </vt:lpstr>
      <vt:lpstr>Cont’d</vt:lpstr>
      <vt:lpstr>Import java packages on your page</vt:lpstr>
      <vt:lpstr>.</vt:lpstr>
      <vt:lpstr>Check if the connection has established successfully</vt:lpstr>
      <vt:lpstr>SUMMARY: steps</vt:lpstr>
      <vt:lpstr>Java: save records in the database</vt:lpstr>
      <vt:lpstr>Cont’d</vt:lpstr>
      <vt:lpstr>Output </vt:lpstr>
      <vt:lpstr>Java simple Swing-based GUI programs</vt:lpstr>
      <vt:lpstr>SIMPLE JAVA CODES</vt:lpstr>
      <vt:lpstr>When computing sum and average</vt:lpstr>
      <vt:lpstr>JAVA SERVER PAGE(JSP)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dc:creator>
  <cp:lastModifiedBy>J-PC</cp:lastModifiedBy>
  <cp:revision>579</cp:revision>
  <dcterms:created xsi:type="dcterms:W3CDTF">2008-12-20T18:14:18Z</dcterms:created>
  <dcterms:modified xsi:type="dcterms:W3CDTF">2024-12-11T15:25:22Z</dcterms:modified>
</cp:coreProperties>
</file>